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90AEB-95BA-4EDD-8FE7-8D7656B325C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F7322CD-74E9-43F5-B557-A28CD493F5B6}">
      <dgm:prSet phldrT="[文字]"/>
      <dgm:spPr/>
      <dgm:t>
        <a:bodyPr/>
        <a:lstStyle/>
        <a:p>
          <a:r>
            <a:rPr lang="zh-TW" altLang="en-US" dirty="0"/>
            <a:t>健康個體</a:t>
          </a:r>
        </a:p>
      </dgm:t>
    </dgm:pt>
    <dgm:pt modelId="{A779976E-C105-464D-860C-91E199340F4A}" type="parTrans" cxnId="{F9DDD0FE-7AB2-4FC1-A06E-E64C6EAC57DC}">
      <dgm:prSet/>
      <dgm:spPr/>
      <dgm:t>
        <a:bodyPr/>
        <a:lstStyle/>
        <a:p>
          <a:endParaRPr lang="zh-TW" altLang="en-US"/>
        </a:p>
      </dgm:t>
    </dgm:pt>
    <dgm:pt modelId="{48C522E0-EFEF-45C7-BD93-77DFF115F23C}" type="sibTrans" cxnId="{F9DDD0FE-7AB2-4FC1-A06E-E64C6EAC57DC}">
      <dgm:prSet/>
      <dgm:spPr/>
      <dgm:t>
        <a:bodyPr/>
        <a:lstStyle/>
        <a:p>
          <a:endParaRPr lang="zh-TW" altLang="en-US"/>
        </a:p>
      </dgm:t>
    </dgm:pt>
    <dgm:pt modelId="{748FEFE5-A086-46E8-B9FF-94B23BA05E4A}">
      <dgm:prSet phldrT="[文字]" custT="1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 altLang="zh-TW" sz="3200" dirty="0"/>
        </a:p>
        <a:p>
          <a:endParaRPr lang="en-US" altLang="zh-TW" sz="3200" dirty="0"/>
        </a:p>
        <a:p>
          <a:r>
            <a:rPr lang="zh-TW" altLang="en-US" sz="3200" dirty="0"/>
            <a:t>健康評估</a:t>
          </a:r>
          <a:endParaRPr lang="en-US" altLang="zh-TW" sz="3200" dirty="0"/>
        </a:p>
        <a:p>
          <a:r>
            <a:rPr lang="zh-TW" altLang="en-US" sz="1800" dirty="0"/>
            <a:t>健康資料收集</a:t>
          </a:r>
          <a:endParaRPr lang="en-US" altLang="zh-TW" sz="1800" dirty="0"/>
        </a:p>
        <a:p>
          <a:r>
            <a:rPr lang="zh-TW" altLang="en-US" sz="1800" dirty="0"/>
            <a:t>計畫擬定</a:t>
          </a:r>
          <a:endParaRPr lang="en-US" altLang="zh-TW" sz="1800" dirty="0"/>
        </a:p>
        <a:p>
          <a:endParaRPr lang="en-US" altLang="zh-TW" sz="1800" dirty="0"/>
        </a:p>
        <a:p>
          <a:endParaRPr lang="en-US" altLang="zh-TW" sz="1800" dirty="0"/>
        </a:p>
        <a:p>
          <a:endParaRPr lang="zh-TW" altLang="en-US" sz="2100" dirty="0"/>
        </a:p>
      </dgm:t>
    </dgm:pt>
    <dgm:pt modelId="{FFBB43B9-308D-4A90-891F-D094606B0CBD}" type="parTrans" cxnId="{C8F2C8F6-9B35-4E3C-88AB-D0586CB4B88C}">
      <dgm:prSet/>
      <dgm:spPr/>
      <dgm:t>
        <a:bodyPr/>
        <a:lstStyle/>
        <a:p>
          <a:endParaRPr lang="zh-TW" altLang="en-US"/>
        </a:p>
      </dgm:t>
    </dgm:pt>
    <dgm:pt modelId="{1B4937BD-88FE-4C5E-AF0C-F66A11A74964}" type="sibTrans" cxnId="{C8F2C8F6-9B35-4E3C-88AB-D0586CB4B88C}">
      <dgm:prSet/>
      <dgm:spPr/>
      <dgm:t>
        <a:bodyPr/>
        <a:lstStyle/>
        <a:p>
          <a:endParaRPr lang="zh-TW" altLang="en-US"/>
        </a:p>
      </dgm:t>
    </dgm:pt>
    <dgm:pt modelId="{5E2D71A7-4662-4A31-8FB8-8C948FC705B0}">
      <dgm:prSet phldrT="[文字]" custT="1"/>
      <dgm:spPr>
        <a:solidFill>
          <a:srgbClr val="00B0F0"/>
        </a:solidFill>
        <a:ln>
          <a:noFill/>
        </a:ln>
      </dgm:spPr>
      <dgm:t>
        <a:bodyPr/>
        <a:lstStyle/>
        <a:p>
          <a:endParaRPr lang="en-US" altLang="zh-TW" sz="3000" dirty="0"/>
        </a:p>
        <a:p>
          <a:r>
            <a:rPr lang="zh-TW" altLang="en-US" sz="3000" dirty="0"/>
            <a:t>健康活動</a:t>
          </a:r>
          <a:endParaRPr lang="en-US" altLang="zh-TW" sz="3000" dirty="0"/>
        </a:p>
        <a:p>
          <a:r>
            <a:rPr lang="zh-TW" altLang="en-US" sz="1800" dirty="0"/>
            <a:t>各類運動與健康議題競賽</a:t>
          </a:r>
          <a:endParaRPr lang="en-US" altLang="zh-TW" sz="1800" dirty="0"/>
        </a:p>
        <a:p>
          <a:r>
            <a:rPr lang="zh-TW" altLang="en-US" sz="1800" dirty="0"/>
            <a:t>健康議題融入教學</a:t>
          </a:r>
          <a:endParaRPr lang="en-US" altLang="zh-TW" sz="1800" dirty="0"/>
        </a:p>
        <a:p>
          <a:r>
            <a:rPr lang="zh-TW" altLang="en-US" sz="1800" dirty="0"/>
            <a:t>健康講座</a:t>
          </a:r>
        </a:p>
      </dgm:t>
    </dgm:pt>
    <dgm:pt modelId="{DE47ABAA-73D6-4788-AE4B-E2F38C27A34C}" type="parTrans" cxnId="{C9BEB3AB-C1DE-414F-9C62-DB947A30902A}">
      <dgm:prSet/>
      <dgm:spPr/>
      <dgm:t>
        <a:bodyPr/>
        <a:lstStyle/>
        <a:p>
          <a:endParaRPr lang="zh-TW" altLang="en-US"/>
        </a:p>
      </dgm:t>
    </dgm:pt>
    <dgm:pt modelId="{8A9B1559-43CE-436E-84DA-557927E25921}" type="sibTrans" cxnId="{C9BEB3AB-C1DE-414F-9C62-DB947A30902A}">
      <dgm:prSet/>
      <dgm:spPr/>
      <dgm:t>
        <a:bodyPr/>
        <a:lstStyle/>
        <a:p>
          <a:endParaRPr lang="zh-TW" altLang="en-US"/>
        </a:p>
      </dgm:t>
    </dgm:pt>
    <dgm:pt modelId="{939BF08E-464B-4977-95FC-6AF2B610D0DF}">
      <dgm:prSet phldrT="[文字]" custT="1"/>
      <dgm:spPr/>
      <dgm:t>
        <a:bodyPr/>
        <a:lstStyle/>
        <a:p>
          <a:r>
            <a:rPr lang="zh-TW" altLang="en-US" sz="3000" dirty="0"/>
            <a:t>持續改善</a:t>
          </a:r>
          <a:endParaRPr lang="en-US" altLang="zh-TW" sz="3000" dirty="0"/>
        </a:p>
        <a:p>
          <a:r>
            <a:rPr lang="zh-TW" altLang="en-US" sz="1400" dirty="0"/>
            <a:t>成效評估   </a:t>
          </a:r>
          <a:endParaRPr lang="en-US" altLang="zh-TW" sz="1400" dirty="0"/>
        </a:p>
        <a:p>
          <a:endParaRPr lang="en-US" altLang="zh-TW" sz="1400" dirty="0"/>
        </a:p>
        <a:p>
          <a:endParaRPr lang="en-US" altLang="zh-TW" sz="1400" dirty="0"/>
        </a:p>
        <a:p>
          <a:endParaRPr lang="en-US" altLang="zh-TW" sz="1400" dirty="0"/>
        </a:p>
        <a:p>
          <a:endParaRPr lang="zh-TW" altLang="en-US" sz="1400" dirty="0"/>
        </a:p>
      </dgm:t>
    </dgm:pt>
    <dgm:pt modelId="{B034DA73-D414-4EA3-B11A-16ABD1A9FA91}" type="parTrans" cxnId="{27A1E8A1-681F-4EAE-8395-E74FA54380CA}">
      <dgm:prSet/>
      <dgm:spPr/>
      <dgm:t>
        <a:bodyPr/>
        <a:lstStyle/>
        <a:p>
          <a:endParaRPr lang="zh-TW" altLang="en-US"/>
        </a:p>
      </dgm:t>
    </dgm:pt>
    <dgm:pt modelId="{03DABA8F-0258-4DD3-A8A4-6E1059B495CD}" type="sibTrans" cxnId="{27A1E8A1-681F-4EAE-8395-E74FA54380CA}">
      <dgm:prSet/>
      <dgm:spPr/>
      <dgm:t>
        <a:bodyPr/>
        <a:lstStyle/>
        <a:p>
          <a:endParaRPr lang="zh-TW" altLang="en-US"/>
        </a:p>
      </dgm:t>
    </dgm:pt>
    <dgm:pt modelId="{8221311E-01EE-4950-BD63-3BA4344FDE65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3200" dirty="0"/>
            <a:t>追蹤管理</a:t>
          </a:r>
          <a:endParaRPr lang="en-US" altLang="zh-TW" sz="3200" dirty="0"/>
        </a:p>
        <a:p>
          <a:r>
            <a:rPr lang="zh-TW" altLang="en-US" sz="1800" dirty="0"/>
            <a:t>缺點矯治</a:t>
          </a:r>
          <a:endParaRPr lang="en-US" altLang="zh-TW" sz="1800" dirty="0"/>
        </a:p>
        <a:p>
          <a:r>
            <a:rPr lang="zh-TW" altLang="en-US" sz="1800" dirty="0"/>
            <a:t>宿疾管理</a:t>
          </a:r>
          <a:endParaRPr lang="en-US" altLang="zh-TW" sz="1800" dirty="0"/>
        </a:p>
        <a:p>
          <a:r>
            <a:rPr lang="zh-TW" altLang="en-US" sz="1800" dirty="0"/>
            <a:t>體控班</a:t>
          </a:r>
          <a:endParaRPr lang="en-US" altLang="zh-TW" sz="1800" dirty="0"/>
        </a:p>
        <a:p>
          <a:endParaRPr lang="zh-TW" altLang="en-US" sz="1800" dirty="0"/>
        </a:p>
      </dgm:t>
    </dgm:pt>
    <dgm:pt modelId="{71B88A79-4E37-43D4-A56C-239572E80F24}" type="parTrans" cxnId="{AF758A72-258F-4EF6-8D6B-EC37E052E251}">
      <dgm:prSet/>
      <dgm:spPr/>
      <dgm:t>
        <a:bodyPr/>
        <a:lstStyle/>
        <a:p>
          <a:endParaRPr lang="zh-TW" altLang="en-US"/>
        </a:p>
      </dgm:t>
    </dgm:pt>
    <dgm:pt modelId="{7E3D70A5-DA09-4908-9226-F8E330C422B8}" type="sibTrans" cxnId="{AF758A72-258F-4EF6-8D6B-EC37E052E251}">
      <dgm:prSet/>
      <dgm:spPr/>
      <dgm:t>
        <a:bodyPr/>
        <a:lstStyle/>
        <a:p>
          <a:endParaRPr lang="zh-TW" altLang="en-US"/>
        </a:p>
      </dgm:t>
    </dgm:pt>
    <dgm:pt modelId="{0A772F84-5EE7-4E32-8E76-CEFCEE024B64}" type="pres">
      <dgm:prSet presAssocID="{B6590AEB-95BA-4EDD-8FE7-8D7656B325C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E36822-FCF5-4039-B9AB-365617DF50E1}" type="pres">
      <dgm:prSet presAssocID="{B6590AEB-95BA-4EDD-8FE7-8D7656B325CD}" presName="matrix" presStyleCnt="0"/>
      <dgm:spPr/>
    </dgm:pt>
    <dgm:pt modelId="{FD5CE0BA-AF92-4AB8-AFCC-02E7B95B6D2C}" type="pres">
      <dgm:prSet presAssocID="{B6590AEB-95BA-4EDD-8FE7-8D7656B325CD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9BB5B559-3E78-4660-B9EF-A3DD79FF12F3}" type="pres">
      <dgm:prSet presAssocID="{B6590AEB-95BA-4EDD-8FE7-8D7656B325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E43110-8B15-40FA-8CF4-63355D9E5A04}" type="pres">
      <dgm:prSet presAssocID="{B6590AEB-95BA-4EDD-8FE7-8D7656B325CD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1B30D86-4D81-4471-9042-B339D5144A83}" type="pres">
      <dgm:prSet presAssocID="{B6590AEB-95BA-4EDD-8FE7-8D7656B325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BEBB40-7806-477F-B066-BAB456DFC965}" type="pres">
      <dgm:prSet presAssocID="{B6590AEB-95BA-4EDD-8FE7-8D7656B325CD}" presName="tile3" presStyleLbl="node1" presStyleIdx="2" presStyleCnt="4" custLinFactNeighborX="-499" custLinFactNeighborY="437"/>
      <dgm:spPr/>
      <dgm:t>
        <a:bodyPr/>
        <a:lstStyle/>
        <a:p>
          <a:endParaRPr lang="zh-TW" altLang="en-US"/>
        </a:p>
      </dgm:t>
    </dgm:pt>
    <dgm:pt modelId="{2968FC15-4F30-4FBD-9237-F992360647BD}" type="pres">
      <dgm:prSet presAssocID="{B6590AEB-95BA-4EDD-8FE7-8D7656B325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B35AA2-86B3-4DA9-9398-2E65147CB9CF}" type="pres">
      <dgm:prSet presAssocID="{B6590AEB-95BA-4EDD-8FE7-8D7656B325CD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11FC287B-886C-4116-B15E-5E2AC637881E}" type="pres">
      <dgm:prSet presAssocID="{B6590AEB-95BA-4EDD-8FE7-8D7656B325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53B8FB-A3BA-4FDF-AD93-527E05DBDF68}" type="pres">
      <dgm:prSet presAssocID="{B6590AEB-95BA-4EDD-8FE7-8D7656B325CD}" presName="centerTile" presStyleLbl="fgShp" presStyleIdx="0" presStyleCnt="1" custScaleX="79730" custScaleY="76555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584F228-4D3E-4F73-BE75-A61E546F572F}" type="presOf" srcId="{8221311E-01EE-4950-BD63-3BA4344FDE65}" destId="{59B35AA2-86B3-4DA9-9398-2E65147CB9CF}" srcOrd="0" destOrd="0" presId="urn:microsoft.com/office/officeart/2005/8/layout/matrix1"/>
    <dgm:cxn modelId="{3A7E0ED0-4655-4EB5-848B-BAFCDD920E86}" type="presOf" srcId="{748FEFE5-A086-46E8-B9FF-94B23BA05E4A}" destId="{9BB5B559-3E78-4660-B9EF-A3DD79FF12F3}" srcOrd="1" destOrd="0" presId="urn:microsoft.com/office/officeart/2005/8/layout/matrix1"/>
    <dgm:cxn modelId="{236FA684-EF37-4238-A8BE-436155ED8A84}" type="presOf" srcId="{939BF08E-464B-4977-95FC-6AF2B610D0DF}" destId="{FFBEBB40-7806-477F-B066-BAB456DFC965}" srcOrd="0" destOrd="0" presId="urn:microsoft.com/office/officeart/2005/8/layout/matrix1"/>
    <dgm:cxn modelId="{07605F56-D1BB-4FAC-8267-6740FB417606}" type="presOf" srcId="{B6590AEB-95BA-4EDD-8FE7-8D7656B325CD}" destId="{0A772F84-5EE7-4E32-8E76-CEFCEE024B64}" srcOrd="0" destOrd="0" presId="urn:microsoft.com/office/officeart/2005/8/layout/matrix1"/>
    <dgm:cxn modelId="{682A3A94-A2CB-4F68-808D-F8740542AB81}" type="presOf" srcId="{5E2D71A7-4662-4A31-8FB8-8C948FC705B0}" destId="{21B30D86-4D81-4471-9042-B339D5144A83}" srcOrd="1" destOrd="0" presId="urn:microsoft.com/office/officeart/2005/8/layout/matrix1"/>
    <dgm:cxn modelId="{4922D0EC-883F-471D-AA9D-8D0348271DDB}" type="presOf" srcId="{939BF08E-464B-4977-95FC-6AF2B610D0DF}" destId="{2968FC15-4F30-4FBD-9237-F992360647BD}" srcOrd="1" destOrd="0" presId="urn:microsoft.com/office/officeart/2005/8/layout/matrix1"/>
    <dgm:cxn modelId="{F9DDD0FE-7AB2-4FC1-A06E-E64C6EAC57DC}" srcId="{B6590AEB-95BA-4EDD-8FE7-8D7656B325CD}" destId="{4F7322CD-74E9-43F5-B557-A28CD493F5B6}" srcOrd="0" destOrd="0" parTransId="{A779976E-C105-464D-860C-91E199340F4A}" sibTransId="{48C522E0-EFEF-45C7-BD93-77DFF115F23C}"/>
    <dgm:cxn modelId="{87435E4A-1EC6-4E78-9A37-66B48D736F83}" type="presOf" srcId="{4F7322CD-74E9-43F5-B557-A28CD493F5B6}" destId="{8A53B8FB-A3BA-4FDF-AD93-527E05DBDF68}" srcOrd="0" destOrd="0" presId="urn:microsoft.com/office/officeart/2005/8/layout/matrix1"/>
    <dgm:cxn modelId="{548FB332-468C-4D57-881E-3854CE665B6D}" type="presOf" srcId="{8221311E-01EE-4950-BD63-3BA4344FDE65}" destId="{11FC287B-886C-4116-B15E-5E2AC637881E}" srcOrd="1" destOrd="0" presId="urn:microsoft.com/office/officeart/2005/8/layout/matrix1"/>
    <dgm:cxn modelId="{A85F763D-DA9B-4508-904D-04CF5A57FF18}" type="presOf" srcId="{5E2D71A7-4662-4A31-8FB8-8C948FC705B0}" destId="{EDE43110-8B15-40FA-8CF4-63355D9E5A04}" srcOrd="0" destOrd="0" presId="urn:microsoft.com/office/officeart/2005/8/layout/matrix1"/>
    <dgm:cxn modelId="{AF758A72-258F-4EF6-8D6B-EC37E052E251}" srcId="{4F7322CD-74E9-43F5-B557-A28CD493F5B6}" destId="{8221311E-01EE-4950-BD63-3BA4344FDE65}" srcOrd="3" destOrd="0" parTransId="{71B88A79-4E37-43D4-A56C-239572E80F24}" sibTransId="{7E3D70A5-DA09-4908-9226-F8E330C422B8}"/>
    <dgm:cxn modelId="{27A1E8A1-681F-4EAE-8395-E74FA54380CA}" srcId="{4F7322CD-74E9-43F5-B557-A28CD493F5B6}" destId="{939BF08E-464B-4977-95FC-6AF2B610D0DF}" srcOrd="2" destOrd="0" parTransId="{B034DA73-D414-4EA3-B11A-16ABD1A9FA91}" sibTransId="{03DABA8F-0258-4DD3-A8A4-6E1059B495CD}"/>
    <dgm:cxn modelId="{C8F2C8F6-9B35-4E3C-88AB-D0586CB4B88C}" srcId="{4F7322CD-74E9-43F5-B557-A28CD493F5B6}" destId="{748FEFE5-A086-46E8-B9FF-94B23BA05E4A}" srcOrd="0" destOrd="0" parTransId="{FFBB43B9-308D-4A90-891F-D094606B0CBD}" sibTransId="{1B4937BD-88FE-4C5E-AF0C-F66A11A74964}"/>
    <dgm:cxn modelId="{527F988F-528A-4845-9136-91588E6F58E1}" type="presOf" srcId="{748FEFE5-A086-46E8-B9FF-94B23BA05E4A}" destId="{FD5CE0BA-AF92-4AB8-AFCC-02E7B95B6D2C}" srcOrd="0" destOrd="0" presId="urn:microsoft.com/office/officeart/2005/8/layout/matrix1"/>
    <dgm:cxn modelId="{C9BEB3AB-C1DE-414F-9C62-DB947A30902A}" srcId="{4F7322CD-74E9-43F5-B557-A28CD493F5B6}" destId="{5E2D71A7-4662-4A31-8FB8-8C948FC705B0}" srcOrd="1" destOrd="0" parTransId="{DE47ABAA-73D6-4788-AE4B-E2F38C27A34C}" sibTransId="{8A9B1559-43CE-436E-84DA-557927E25921}"/>
    <dgm:cxn modelId="{D3125A15-57FE-4FC1-B13D-3A8E3036A828}" type="presParOf" srcId="{0A772F84-5EE7-4E32-8E76-CEFCEE024B64}" destId="{4FE36822-FCF5-4039-B9AB-365617DF50E1}" srcOrd="0" destOrd="0" presId="urn:microsoft.com/office/officeart/2005/8/layout/matrix1"/>
    <dgm:cxn modelId="{7B8C2E2F-2219-40F8-B207-FBE4675156D3}" type="presParOf" srcId="{4FE36822-FCF5-4039-B9AB-365617DF50E1}" destId="{FD5CE0BA-AF92-4AB8-AFCC-02E7B95B6D2C}" srcOrd="0" destOrd="0" presId="urn:microsoft.com/office/officeart/2005/8/layout/matrix1"/>
    <dgm:cxn modelId="{EF8296AC-7D98-437D-B858-E921136B1EED}" type="presParOf" srcId="{4FE36822-FCF5-4039-B9AB-365617DF50E1}" destId="{9BB5B559-3E78-4660-B9EF-A3DD79FF12F3}" srcOrd="1" destOrd="0" presId="urn:microsoft.com/office/officeart/2005/8/layout/matrix1"/>
    <dgm:cxn modelId="{8AAAF480-6619-4D5B-873D-4618F693524D}" type="presParOf" srcId="{4FE36822-FCF5-4039-B9AB-365617DF50E1}" destId="{EDE43110-8B15-40FA-8CF4-63355D9E5A04}" srcOrd="2" destOrd="0" presId="urn:microsoft.com/office/officeart/2005/8/layout/matrix1"/>
    <dgm:cxn modelId="{184039B6-84EA-4E44-88B2-6228FCA4FE8D}" type="presParOf" srcId="{4FE36822-FCF5-4039-B9AB-365617DF50E1}" destId="{21B30D86-4D81-4471-9042-B339D5144A83}" srcOrd="3" destOrd="0" presId="urn:microsoft.com/office/officeart/2005/8/layout/matrix1"/>
    <dgm:cxn modelId="{F8ABAFC8-328E-467D-A12E-352F6C954258}" type="presParOf" srcId="{4FE36822-FCF5-4039-B9AB-365617DF50E1}" destId="{FFBEBB40-7806-477F-B066-BAB456DFC965}" srcOrd="4" destOrd="0" presId="urn:microsoft.com/office/officeart/2005/8/layout/matrix1"/>
    <dgm:cxn modelId="{C8415194-A8F7-4DFB-824C-10593BD32E34}" type="presParOf" srcId="{4FE36822-FCF5-4039-B9AB-365617DF50E1}" destId="{2968FC15-4F30-4FBD-9237-F992360647BD}" srcOrd="5" destOrd="0" presId="urn:microsoft.com/office/officeart/2005/8/layout/matrix1"/>
    <dgm:cxn modelId="{E4F8E8FE-6FAD-4F00-9B65-6A4FEEC5FFB0}" type="presParOf" srcId="{4FE36822-FCF5-4039-B9AB-365617DF50E1}" destId="{59B35AA2-86B3-4DA9-9398-2E65147CB9CF}" srcOrd="6" destOrd="0" presId="urn:microsoft.com/office/officeart/2005/8/layout/matrix1"/>
    <dgm:cxn modelId="{3269029F-990A-4B30-BB89-7C0EF2CF04BC}" type="presParOf" srcId="{4FE36822-FCF5-4039-B9AB-365617DF50E1}" destId="{11FC287B-886C-4116-B15E-5E2AC637881E}" srcOrd="7" destOrd="0" presId="urn:microsoft.com/office/officeart/2005/8/layout/matrix1"/>
    <dgm:cxn modelId="{B031E277-38E2-489E-9922-DA29F57B2420}" type="presParOf" srcId="{0A772F84-5EE7-4E32-8E76-CEFCEE024B64}" destId="{8A53B8FB-A3BA-4FDF-AD93-527E05DBDF6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CE0BA-AF92-4AB8-AFCC-02E7B95B6D2C}">
      <dsp:nvSpPr>
        <dsp:cNvPr id="0" name=""/>
        <dsp:cNvSpPr/>
      </dsp:nvSpPr>
      <dsp:spPr>
        <a:xfrm rot="16200000">
          <a:off x="742311" y="-742311"/>
          <a:ext cx="1973612" cy="3458234"/>
        </a:xfrm>
        <a:prstGeom prst="round1Rect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健康評估</a:t>
          </a:r>
          <a:endParaRPr lang="en-US" altLang="zh-TW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健康資料收集</a:t>
          </a: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計畫擬定</a:t>
          </a: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 dirty="0"/>
        </a:p>
      </dsp:txBody>
      <dsp:txXfrm rot="5400000">
        <a:off x="0" y="0"/>
        <a:ext cx="3458234" cy="1480209"/>
      </dsp:txXfrm>
    </dsp:sp>
    <dsp:sp modelId="{EDE43110-8B15-40FA-8CF4-63355D9E5A04}">
      <dsp:nvSpPr>
        <dsp:cNvPr id="0" name=""/>
        <dsp:cNvSpPr/>
      </dsp:nvSpPr>
      <dsp:spPr>
        <a:xfrm>
          <a:off x="3458234" y="0"/>
          <a:ext cx="3458234" cy="1973612"/>
        </a:xfrm>
        <a:prstGeom prst="round1Rect">
          <a:avLst/>
        </a:prstGeom>
        <a:solidFill>
          <a:srgbClr val="00B0F0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0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健康活動</a:t>
          </a:r>
          <a:endParaRPr lang="en-US" altLang="zh-TW" sz="30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各類運動與健康議題競賽</a:t>
          </a:r>
          <a:endParaRPr lang="en-US" altLang="zh-TW" sz="18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健康議題融入教學</a:t>
          </a:r>
          <a:endParaRPr lang="en-US" altLang="zh-TW" sz="18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健康講座</a:t>
          </a:r>
        </a:p>
      </dsp:txBody>
      <dsp:txXfrm>
        <a:off x="3458234" y="0"/>
        <a:ext cx="3458234" cy="1480209"/>
      </dsp:txXfrm>
    </dsp:sp>
    <dsp:sp modelId="{FFBEBB40-7806-477F-B066-BAB456DFC965}">
      <dsp:nvSpPr>
        <dsp:cNvPr id="0" name=""/>
        <dsp:cNvSpPr/>
      </dsp:nvSpPr>
      <dsp:spPr>
        <a:xfrm rot="10800000">
          <a:off x="0" y="1973612"/>
          <a:ext cx="3458234" cy="197361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/>
            <a:t>持續改善</a:t>
          </a:r>
          <a:endParaRPr lang="en-US" altLang="zh-TW" sz="30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/>
            <a:t>成效評估   </a:t>
          </a:r>
          <a:endParaRPr lang="en-US" altLang="zh-TW" sz="14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/>
        </a:p>
      </dsp:txBody>
      <dsp:txXfrm rot="10800000">
        <a:off x="0" y="2467014"/>
        <a:ext cx="3458234" cy="1480209"/>
      </dsp:txXfrm>
    </dsp:sp>
    <dsp:sp modelId="{59B35AA2-86B3-4DA9-9398-2E65147CB9CF}">
      <dsp:nvSpPr>
        <dsp:cNvPr id="0" name=""/>
        <dsp:cNvSpPr/>
      </dsp:nvSpPr>
      <dsp:spPr>
        <a:xfrm rot="5400000">
          <a:off x="4200545" y="1231300"/>
          <a:ext cx="1973612" cy="3458234"/>
        </a:xfrm>
        <a:prstGeom prst="round1Rect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/>
            <a:t>追蹤管理</a:t>
          </a:r>
          <a:endParaRPr lang="en-US" altLang="zh-TW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缺點矯治</a:t>
          </a: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宿疾管理</a:t>
          </a: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/>
            <a:t>體控班</a:t>
          </a:r>
          <a:endParaRPr lang="en-US" altLang="zh-TW" sz="18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 dirty="0"/>
        </a:p>
      </dsp:txBody>
      <dsp:txXfrm rot="-5400000">
        <a:off x="3458234" y="2467014"/>
        <a:ext cx="3458234" cy="1480209"/>
      </dsp:txXfrm>
    </dsp:sp>
    <dsp:sp modelId="{8A53B8FB-A3BA-4FDF-AD93-527E05DBDF68}">
      <dsp:nvSpPr>
        <dsp:cNvPr id="0" name=""/>
        <dsp:cNvSpPr/>
      </dsp:nvSpPr>
      <dsp:spPr>
        <a:xfrm>
          <a:off x="2631059" y="1595887"/>
          <a:ext cx="1654349" cy="75544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/>
            <a:t>健康個體</a:t>
          </a:r>
        </a:p>
      </dsp:txBody>
      <dsp:txXfrm>
        <a:off x="2667937" y="1632765"/>
        <a:ext cx="1580593" cy="681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CF296-AAF2-4DD4-8A16-2BFB4A2AE792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97F11-3124-4949-B7CE-FE2998171D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25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6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9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1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0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1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6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4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tw/url?sa=i&amp;rct=j&amp;q=&amp;esrc=s&amp;frm=1&amp;source=images&amp;cd=&amp;cad=rja&amp;docid=jZpWEcei62T2TM&amp;tbnid=hX6mHx8P91_KMM:&amp;ved=0CAUQjRw&amp;url=http://blog.roodo.com/karateboy/archives/284445.html&amp;ei=0pfPUrGKPIrdkgW124DgCA&amp;psig=AFQjCNHduNa3pDFkG0JMLCUT6spGfDFF3g&amp;ust=138942290540339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256BE3A-AFC4-4A7A-ADA9-64B24BD1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501" y="2505376"/>
            <a:ext cx="2462997" cy="18472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F88DF90-A5CB-432E-9114-9D58DE2CA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13B230D-0983-450E-8203-ED2849CCA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臺北市立北政國民中學</a:t>
            </a:r>
            <a:r>
              <a:rPr lang="en-US" altLang="zh-TW" dirty="0"/>
              <a:t>110</a:t>
            </a:r>
            <a:r>
              <a:rPr lang="zh-TW" altLang="en-US" dirty="0"/>
              <a:t>學年度第</a:t>
            </a:r>
            <a:r>
              <a:rPr lang="en-US" altLang="zh-TW" dirty="0"/>
              <a:t>1</a:t>
            </a:r>
            <a:r>
              <a:rPr lang="zh-TW" altLang="en-US" dirty="0"/>
              <a:t>學期體育發展</a:t>
            </a:r>
            <a:br>
              <a:rPr lang="zh-TW" altLang="en-US" dirty="0"/>
            </a:br>
            <a:r>
              <a:rPr lang="zh-TW" altLang="en-US" dirty="0"/>
              <a:t>暨健康促進會議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F8EBF7-DAF1-499B-B687-AC14CB0B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2" y="1468888"/>
            <a:ext cx="3871296" cy="29019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CC6B06E-BAF5-4D92-A238-C83372646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846" y="1486071"/>
            <a:ext cx="3743268" cy="2810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49A90A0-B3B3-4FFF-8AEA-8C3688BC4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950" y="1486071"/>
            <a:ext cx="3687841" cy="27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6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7" name="Rectangle 17"/>
          <p:cNvSpPr>
            <a:spLocks noChangeArrowheads="1"/>
          </p:cNvSpPr>
          <p:nvPr/>
        </p:nvSpPr>
        <p:spPr bwMode="auto">
          <a:xfrm>
            <a:off x="5241926" y="30781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>
              <a:solidFill>
                <a:srgbClr val="325B2B"/>
              </a:solidFill>
              <a:latin typeface="華康中圓體" pitchFamily="49" charset="-120"/>
            </a:endParaRPr>
          </a:p>
        </p:txBody>
      </p: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1991544" y="188641"/>
            <a:ext cx="7274520" cy="461665"/>
          </a:xfrm>
          <a:prstGeom prst="rect">
            <a:avLst/>
          </a:prstGeom>
          <a:solidFill>
            <a:srgbClr val="E1F4FF"/>
          </a:solidFill>
          <a:ln>
            <a:noFill/>
          </a:ln>
          <a:effectLst>
            <a:prstShdw prst="shdw17" dist="17961" dir="2700000">
              <a:srgbClr val="E1F4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b="1" dirty="0"/>
              <a:t>110</a:t>
            </a:r>
            <a:r>
              <a:rPr lang="zh-TW" altLang="en-US" sz="2400" b="1" dirty="0"/>
              <a:t>學年第一學期健康檢查及期程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sp>
        <p:nvSpPr>
          <p:cNvPr id="389142" name="Rectangle 22"/>
          <p:cNvSpPr>
            <a:spLocks noChangeArrowheads="1"/>
          </p:cNvSpPr>
          <p:nvPr/>
        </p:nvSpPr>
        <p:spPr bwMode="auto">
          <a:xfrm>
            <a:off x="831706" y="1031450"/>
            <a:ext cx="101842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55600" indent="-355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534988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全校身高、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體重與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視力檢測：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日至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七年級健康檢查：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七年級尿液檢測：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日初檢、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日複檢。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心臟病篩檢：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11/23(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)13:10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心臟病篩檢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轉學生及外縣市新生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疫苗接種：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HPV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、新冠疫苗、流感疫苗。</a:t>
            </a:r>
          </a:p>
        </p:txBody>
      </p:sp>
      <p:sp>
        <p:nvSpPr>
          <p:cNvPr id="3" name="AutoShape 6" descr="data:image/jpeg;base64,/9j/4AAQSkZJRgABAQAAAQABAAD/2wCEAAkGBhQSERUUEhQVFBUVFxQVGBgXFRcXGBcVFxcVFBUVFRQXHCYeFxwjGRQUHy8gJCcpLCwsFR4xNTAqNSYrLCkBCQoKDgwOGg8PGiokHyUsLCkpKSwsKSksLCwsLCwsLCwpLCkpKSkpKSksLCwpLCwsKSwsLCwsKSwsLCwsLCwpLP/AABEIAPgAywMBIgACEQEDEQH/xAAcAAACAwEBAQEAAAAAAAAAAAADBQIEBgEABwj/xAA6EAABAwIEBAQEBQMDBQEAAAABAAIRAyEEBRIxBkFRYRMicYEyQpGhBxRSscEj0fBD4fEVFiQzcoL/xAAbAQACAwEBAQAAAAAAAAAAAAADBAECBQAGB//EADARAAICAQQBAwEHAwUAAAAAAAECAAMRBBIhMQUTQVEyFCIjYXGBkaGx8AYVQlLB/9oADAMBAAIRAxEAPwD44afmPqf3VpuGtKlToeY+p/dNjl50ShPYqYzJC55ml/CPLC6u50WC+i8Z4Y+C5JPwcwfkcY5rccTYYeC6ehWjWw9Pb8gxZjtfM/PxpXK42lZXq1KHH1KAynJheYNp5myu0yq2jGyYYTcLj6ELuHoHdR6245acy46n138NajAH6okgQSp8Qwazi3a2yyvCOdUaU+MYPKZ/hEz3jWi10U7/AFWqtiNXweYjYpzmUM33WcxzmgHUrVfPPFcABuk3FLHNLW9UhVSTaMyGOFxNfwjnTGUz5ZCX5rifGedAAQuGcO5uGcS0zCT5Lj3uxRbpIueXdHapAW56i/OZeruqUh5toTDIMPUrS5ptEqnxt4rAIY4jrCdfh5gK/gl2mJndXWtWryDzIZyInzHFva8tJv6qxw3gDVffmlme4XEjElppk6jY8l9D4K4WeIc/ymNlDVVsBj95K2Fc5laplnhugKTMDJErXZhkwBkXSuph4MQkbKAXlRacS1kmVtY6R2Wg/wCn66gd+i/vFkoyfCO1gDn+y0mPxtPD0X1Kh0sY0uJ/t1JNo7rZoVa69qyoG45iniHNm0GgG73WYOp5k9hzPovnObupUman6nOeTE7udYucewufoEyZjxjKzcUXWcHtDb+WmLn3Gk35klZ7N6FSu4vLYBADW/pZuG+vM9z2SuqsPv17QtaATFYjBte8k+bUd/NM3knvt7TCk7I6M7P+6bjIXh4IBCYuwLgdkk2sK4AhCufeY3D0PMfU/umdZ50gKswQT6n+VF9ZzjAFkW38R8+wj61kgACfaPwuwYZhgeZMp5xYC6g+OhWJ4K4mZTotY4wR1WjzPO6dSg+HjY81t0shrBBHUQt0t6vkof4nyAjzEHujYSmNSC8ec+pRqL4cF5N+zHCvE9VwsGSUSg2SjYjB6oMrtOmAYCrmQGMGW7JZnGEdqBAT2gy8QmLsE1wEhMUW+mcwVjE8TK5DSPjNBC0OZYIVMWwESAjYTLgKoITQYacQHdFp1OthBijEzQ5fgKTGQWiEtrYfDtrhzWAGeiv1cWQ3ZZzG4kmsJsqaqpUcYghnM0uc5nRfT0lgJjoo8OYsCkdIgA9ElqU9flaZJWhyLJ3MokHe67TYFhz1icRFueZ4wvZ5bjckWRG8VMYfiA9Eh4uwzmFocIBKQimEk2tNLEAT1vjPB06mgWOTzNt/3Y1z7vXMPmwfUgHVJtCxXhd1rfw2yQ1MT40eSjz6vI8oHWAZPspo1LW2BcQ+u8FptNQ1gYjE+l5Zg/DYC74jv27L5pxHmZzfGflqRP5PDmajgYFV45av0i9+knmE3/Enit9sBhDNeqIqOB/9dM7gnkSN+g7kJPRw7MHQbhmbuE1D8xFpnpqP2ELWscLxPI9CXmVA4hlPyUWgNaAI1AfMe3QdPVXX4Ru0JUzFgEQhV87e10AEqumVbslpTkxniMMxjSXcll63ElPUYaT7K9nuZv8AAMiJCyjHWCR1zipgqCen8P4qrU1l7fmKsPRDnwep/dOBgmjYBKGnS+e5/dNmYoFZl5Ynieg8OK/S9syX5dd8LqVE4hBfWlAG+bTuoHMrVgA5SDQSq1WpLl9K4VynB18GKj6DtVOznAmSRz3TldJfgGfPfJWqlzFeRmYrwHRvZCp0jMyteeHqdZznUgWU+QJlZdx0OLf0khAdWUTQ8GlV7N6gziEw8gyrD8W4JnT4ZJw/jGo0DTqAj7Ss+6uqsHQYInoq00V+Qig44PEZ5diC6oBzTgl/i2BKScLvnED0K32Q0ScR6StTRhmxz7zxPm6K6b8VjjEV4ms8C7T9FmqodUrgGy3HEeIquqaQ2Wi0hIDkjy7XIBRdQ5Zx7zEUYhsty/TVBlbV+JLGWASXBcMPaPEfUHWF3MsSQzdamlVTUciUPcyfGeJfXqNbaReFnquBqs3afZaHh7IxisQ+o+rGkwGprn2XCmCGu1eixX04sO6eh0fl7NKoqHImPyfK6uJqtpU2mXHc7NHzOPYL6vmOZUMpwlNgiSQxgO73kjU90cpMk9wFXyDBMy3BvxGJhry3U7qB8tMdSTHueyx2HquxVZ2YYseVtqFP9LR8MDqevvzCbopWhc+8F5DyVmswG4A9pca6nQqPruZqrOYS52kgPeTLWg+sknsOiQYOq59R1SqfM4yenYegThuK8WXviTy5NA2aOwWaq1dbndiQPZLaq7CA+0jxnjvtrlScYmmD2Ei4+qYUsI0md1hy1Nsqz/w2EOBcZt6K/j9dWpK2cD5mxqf9PGtM1HcfiO8+wge0M5FL2cEtj4yuVeKNX+n9wpt4qbF2kKdVbp7W4MDVo/I6YYrGBPnLjc+p/dbvh/DB1Jo0B1lhqOFc9xIGxP7rY5dm5osADTI3MhDVqks++eItVpdXcm6pT/aaXDZVT+ZjR9FRxeVND5aBHZVKWc+IYOoE908yqDQLuY6p0V02p+GQYjedVp223ZE+fZjhIe63NfQuCKenLah6lyTYTJTiKpmx3K2mV5M+nhjRDTeb+qQ0ysjMxHGDF7rQygTLZRnLW0nA73SHE5Z4jy8Te9lb4m4cdhQDqB1HlyRuHXOm4nlCBWS7ithDU2tpwbKziaTI8vD8vLN7ELBOyEh0OcR7L7JlbGUaVmmDeO6z/FOLY5o8oaJ3tMlauppUgFh1xI0/kbqmYqfqOTMfkuXNZWaGTexPZfUsrydtMlwMyIWCwdJtOswnYlfRH4oeHIPJTo6xtJHzFdRa1r7nOYjzuk/Dh1UkOZNx8w/ulrXMrjU10c/8Co8XZkNGmSSTtKTUWPIilIdb2SF1u2wjuUC8TaVqf9FtzbulGY03FtrptlFB7qAa+7wg5jjTQ062E6iGiBzK1WvCqR8gQYGTM1w5lbqddzzMOHstnkeUBzzWqABjCS2eZHzHsP8ANkTLMIXvu2ABJS/jXO7flKBiYD3DYN5snqUGtQlYzCZycxFxHmRzLEBjT/4tIzb/AFHf7/t3KfPrU6dHSWSY+g5AKhleUuptaGiGi/qev+f2R8ZllR4vZVt+g/Jlc7jKPhYYCXFonlP8LP47I2OeXUH2PLlKs4vgOq4+WqbqeUcPvolzHkkg2KQeskAMI/otXZprN1ZipvD7yYLgqpw7muLLuI6BaqmwtfBVnh+qx1WrqAkEBAfT17M5xPQafz1oY+oMzHGk4btP0KHK+qflqe8CVQqZRSJJht+yV9Ks9NNCvzyn6kInzHCuu6RF1Y1BVuH8y/MYkUntsS77LZjhelvpMeqcHjrbCT1A6LzenpoVHzkTLU68OBHULYZC2cO6DzKbUeD6LWWY2SJl0q3l2UMY3QA0A7gLT0elNKnJnnvM+RTW2KawQB8xBkTz4xhbOs52j4oWayvLdGJrt5MLY9CJWgeJG6LpayqbT8mZLHJzMlxRg9QBnVBlLcM4tMsE7WCace1/AwwqDm7T9Vb4XwzXYOi8ugubqJA5nqk10b/acg8Qm/8ADxHGDzUvphulwJHNUMxyoVgA6YBBTimABt7oWJeBZbTqLBhoAAxU7JRIeTIHKExe0lpa0wFKhXEbrzKgMqFrFYwvE7uZfN+Ey8OeHGWtJvcGLwqPAbvFdULvlAAWsrY3SyoTya79lieAngPrFp3AP3lIWVIty4HcnJxPpGGIa2yT8VYhrKbKtU+Sm8OP8ADmZsmFOqdIVfE5EzFNY6sXaab9bGgw1xHN45idkw9RYEASuQO4E8WOGHD20jRdU+EOILyDs4gWba6W8PZVrJe8kgEuufiebn/n+69Swb69d7XH4T5h+lp29yBMrSNw4YwNAgAQAOiC4OcH2lswDcTdTfiQUD8uA6x3uhU3Agza5CCz4MhRmWKOIEpTlmZ+Jia7SLNIAt2TKhUaT3S/KawdWrQ3TDiJjdDNmWGIRRjuUq1P+qbqplWGirVM7kK7iKTvF2soZK3z1LfMsPyVoFBH6R3TjLy4/Au1Rq+66ynZMNG5AhQFErG0g9RiBGrHIE+b8KYOmMfTIbq8zrDdfUi4Ma4mnYeiyeXcMMwePw8O1FzzHuCtrnjLPHY/svd6QnaQ2eD7zJsOeRAU8aHs1Cwi3ZBwuMvAuvZTRikARq7eqs02kD/0keg/laa4K4EXiTA1HDF4meZBHpAhPBMLLV6hbmbwCQHU2mO8bp4zGOAHlPrYz/ZU06FlP6mMbR3FvEuRfnG06b3Foa4u9bQjZZlwoUWUWmQyQJ7mVn/xDzSrTw7H0WvDvEg+kH+yNwrXq1MNSe8kPIMk77o9debyPyllq3fpNcCQ3a6TV8/YHFrgZkg8h9UdhrSbh3e6SVZ1m43NrLSp0ynO6O0UA5jGtmLXkspkXbIVrB1QfinYWCU4Wiw1Jdyabg3SvDZu8VXBjgBeCeit9iDuQvsJc6L1D932E1depTbTeYPwmx5rP5ZmdGPI3QeciJ90MZjUdAkOJPKb9lXx2W16r6bKlMMkyY5NG+3090jbolTV1q57z/SDOkCMAx4myZii5gDTYjlyHqrFOoQ3TNkKhRAAAtFo9OQQaGLFR40OBAJsNyZ39FW5hWuVHEzSu4kjqO8LgmgdzuVzFU9Meqs0TYKvmL7t9VlW5xkzgJA4VpvF1nq+PDHEAWk/VaUFY3NQ4VSHQD26LB8rYyICvzNXxlS2WkMJbZmhJECFey+i4ucbCVn8ObhN2vaW6mVZjcA3HZZ/j7mLktzHfJ0IgXaJDHYGoHySAEPLqRbMkXMoNPiei46HFziLXBlXcEG/IDHQoXlQorGD7xHTZBOYwZt1XHm+6630hBe0zsgeHXLOTI1J6mV4QyfMK+JZWxDCxlN0y+JcL2AX0LM6clwHMJHluFxdPEF1Sv4tB4DmxaCeRT/HO88joCvc0k4OZnMADxFmVYd9MRUte3onVOv3SbD1CSS54eZ5bDsr9M9loIoZcmWRARE2b1qDcWzUP672kN7tCuU4sh5nWeK7GjD+IwsM1bTTIO17wR0U6JMAwradQNwHzDqOIl44y2vXwwbhmhzw8EyQAGwZMlByPC1KVGmyqBraPNBkTPIpznGYNo09b6jaTJAcXCQQflt1S7C1KTtJou/pES032PqiUIPtBbHtDVk52+0YU3b2hZytgTBrES01CyxuD3HRaCmbG8oHCuMD3VqTrBx1tB6izrfQp/1GqUuvt/aMh2rUsPaLcC3+uARuCIPpzWXxbYxNQaZgmwX0DPMNFSnUbv5qZPcCWH6SPZfOWveMSfP5iSC4p/Q2+qxcf9f/AGO6NvUyw+I0yyq0OYT5AHAmZsOZXX/iAz8w+WuNKdLHz5g3qWnrus/nWPIHh6tR5kH7Knl2U1anmp0n1LwNLSQXDqeyat0lLt6lvxgQ1umrcZebrO+Imua2nQeII1ONwYOzY3Hf6KxwriaJMBhbUaAHO5O6QleD4QxLzLcM9hi5c4CTzO61mScNYqnaqaQaAIj4h1k81heU9FKVrrOecn/BMzVLVVVsQx9TrKvjK51NiCOatDA6I11AqtduG1guqeYbDUsG4gjiY4k3Gx9CsAwRPnNQy7zHffb2W9bneGGoATAJKQVPxEwzLtoWveBusbyFK2gKWAmn4+1q3JVcxfgsI9xEMcfQFep4DF0ajvy+XCSZLzUaA7uUQfijUd8FJrVms0/FLHtmNDZkDy7d0ro9NSjEBiT/ABG9ZbdaRlQJusrynF1JOIoUaJOzmu1H3smVHIC27qrZ6gL4PW40x9U+bEVLnkY59l9Fwdd5Y2XOPlE3KnyKUVhd65/eJotnJBxN0MPRb8VWUOMP+s/VYUuPiAAmOkp1TiBYqugesAlEAi96kEZOZnfwdz2tUOJZUeXtptBaHXi5sOy+j4bw67dTT5gLsmL9Oy+RfgxVh+L/APj+StMMW6m/WwkEX9fVekVQTiKMcTR4SqAXs8DwS03vJPeeaZ0z3lUsmz9mJaRWaGOHzA2+vJMXsosuaoA9QnK2CrgwlbDEQ8SYKo6th6javh02F2tsnzzECB6c1aoPEb89kwxgoCmK5LntYeRMXtcc90uxPFuHpEBtLzE/p+5KmuzDNgQocAQOf5eyvQcypT8QEjy3ALhcCRsquV5JVDWAYc0w0AaJkDsHc1DPPxEqUqVR9Kk0lgBAveTGwQsNxhiatNslrHPaHbfD13V0awWHA5xCVu3YE0VPIqkXDW//AKlU8HwkKVYVnYgAtOqw5bEOk7EEhZehnWIeYfUJJMWcNp6BU8ZRqeIWglwIvJJtPNMD1i2zcBkQtZdsgHE3ePfhfED62JJm7WaxpA28oG/O6zucZtldIVCykKlZrSRIJBdsJJtuUPIsu1EMq02vogSWkadD/ldTIuD1GxSXiPhrxHl2Ed4jAf6g3cwi0n9TR/Kvpqx6m1nIA/j9IXTgB9rsQBMc0a3FzpiZdEAwbw3ufstrg/xadRpsp0cMynTaNLW6jboSefU+qSVcD4bIPKbAi5P3JKSYyiA5oLS3qOcSndVi+5UP04M0XQX2fe6x1NfX/EXHHVqe0Dlogfuqz+MMRTc3xqryXwRfkUmfTpEO8Iv5bgKrnzHipTaXAkBsEbDos7VUorooHEVOmTOCOOZ9e4izfw8BQqXMgbm+3NIMqrmqQ8xBGyLx7UIynCSbkNkjnZYHAZ0+m9o1GANrpF6RZwPkxajS+ohI+Z9DxT2DV0+ZZ3M6LIBpjyi6W4DiKrVxApsAOoxBT7NKDxAIDSDcBeY8pUaXGY7o6vSs2/lFuGoMJBBhRzPhetXaCzSLxBKNhzLvgiLSrOLyMspan4h++ry8khp2wxMLqWKsADiZ0cF12PHiOY249/Rb/BUXBvlIEABZjC57hqpbTfrqvkQ4zv1K2Qy+WfC7tCD5F7HZRj+kULEKQxi2hhya0kXTtrDHJDwWVu+Jxt33V1tC26c0FbhMkRC8hjxMrwvwFVy+piIcKrKjPKQIM3MEe6vYrLnwCByE9QVt3CDIBjslOZYMh2phIncfyvScqSwiB57iHJcI5rXhwItzU34B7g1zXDSQbSGkX6pi1zyTqsIt1VZ1FkTrLHGQBEi3SU9pLicwgUYxGtCkBgXtqbDeDPTmkLaMk7QDIvBhaPL6QOFqNPmHfn9ElNIDUSJ6ADZcjfiNCpjmV302tk0vO+IEmVULA6oNUgiC6OnQe6bYX42gMLZnt+ysUcgqPcXNDW7wX/N7C8d0QOFcsT7Q1ZA7iHSwyA0tOwJAF+tlQpZeXvFMVS5xB8wnluE9rUKlEjxQ2xk6Ry7dVZhsPqtaGWE9ew9T0SOv8kNHh1G4kYAjFXfEiKRpsbTpTq2B593EqOZZxTy6m071apuDs696jwLgDYAbz2XKOZuHncAYi5F45CQsDxXi6lXGB5IJ8vl5QNmjsj+J1H+4rwCF9/zMLVpGd9rddn84UVGVHOcz5qhOoNhoLnTboBOyW59TLcUG6hVcNMHkeybNw7qrHNZT0kzIaDb3S7DcJVzXYzS4Sf8A2HtzXomAW0H4E0kKVt95gOIMFzj/AFKYbLhYA7T1VLihtIYqGAhgDZ6zF4W5/wCw3wJqFx1TMH7hcwH4buOLNWuQ+lEgDmdodKyNXqEawbT1EH1dQPDdSXH9QDKsDp28kT0jmsHRw9SrVLhSd7Axt1X27MeGqWJosZUYDTp/CJiIUzh6YaGtIa0WtHJIC/Y2QInRrvSQgDOZ8h4W4crvxIfoc1rHGXG1+07rc4jIH1KgaXc9+y0eIzCix7KWrzuBIHUDco+HxDdWyy9ZWupYF+MTm1127eABxiJaPCLKWznvJv2VvF5WQyWUtUg+VO5PIKnjxW+XaLxuhHT1oDgRU32O+5jM1knDz51Pw7KJBmZBkey2GHdyBFtwqtHKred7yTdWmZe0EG8q+nq9M5xJtuLnM5XwUlFp4UAAIwB5qUJoKIvmIP8Aq7mSwxbuh0A7FUw8HS2SOfIxbqpY7h1jWOLSRY7mTfoUXhut/wCO1lTyubP3MruS20yOMTzcnFITLn9TO3sl5pteIcwG60lUHSQy5PM7JA7K682AAnqmayEPELWRjmMsuYG0XtYIAiAk9Gz3E3nl0TfAYchrw+LxsZ+6gzAEPjQwBcLMMTLqQCZPLsMHEPcLD4R1PU9k4LoElBawMAjkLdkvzGu4tgG7iGj3S9lkkcmDxTnVb026i02dsAbgkE7pTmNJwIpkEBtwTbW7m/v2Wrw4AYANmwB7KGPwTarCHWi4dzaeoWZq9C1y/Vz/AJxGK7xWeuJmW5YKrBS1FkEuMfMRtJPRXKWQUgJaym4jmRJsqFOkfG0O2p3dHMmdI9Nz9E3qVg5vTlZO6S9q6hWOAJFhZumMo130aD2hwDX1ZAA5gXJIR6VSlN+V/oqeZ8JmpVp1mVDNNpbpcLEHczyKf4XBBrQA1sxeb+q1fXwo5OYs4QgHOTEeD4gbiIfQBcwyNryDBUM3x2JFXDtp03eG8uFQxsI8snldaOjh2sENa1gmYAgSURrY/wCUoxyZXcoOQItZg6kQ54CFh+HxHncTeRBTlcLukKnGZXeYr/7comqyqWnXTBa0zaDvI5pkcOOUD2UwVyF2BILEyRMbqIjkua14u6LpWS1LpCiCoHddkToWeqjIXiVDUo3CdI1WzvEekqrisvaTqAOoNIEbHncbe694pDhIdE9DCuyCLSrysDlWJc+k01G6Hx5m76T69FDMsKajNIdpvvB+ilXokmzospGqWNOqbbn+VI/OTmLMDkzqWqH69UbzZOsPhtI/lVqFbVJGyslp3DiPuD7Hb2VWwDkQ4HuZGsVnc5zQNxOFpTd73n2Yxx/chXM4zd1Mt8tiYJ6E7T2OyxmKpOrYhuLE6KJhh/VB85HbcJNrRuwIzVX/AMjPpODd90SobH1AVHLawMEbG49CrnL3KcbkQDDmK83wxHmA9fTkVUwbS5waPU+nNaBzQ6yT4emaNR3wlhiCZ1f/ACeiTKbGz7S4JIwI4XC6Nyh03yARMIkhNAiKzgcCOoXC6NgFEvHNcJUbuZEnqXpQwT091J7FXdOxOyuahyUdQFiZK8CPfkuyTOknFdaSey40kibfVDc+51EztZdgzoVrT19VxxHK6ruq6bA2Q/zEbG6glR3OlrxCN7eyGcQoeOXWM/ugQVxb4nS8ymGzdx5+Z0j2nZCaHC+/p0VioBzuh+PH22R5WFY+UHF0gWu1WBB53PqpEOmQQRzB39ihYl53Nxz/AIUyRO4GlbZXgLKth8SSrOu3JDaM8zMcTCWCAXSdJ082n4v4PslWf1Xim00xLAAA0W09oWor4Zt9IAO4g2n0XzzinEVSS2o8gj5QQIHtusqwlGz8xykbv2mi4GzfxGvpkEGmRAO5Y7a3QGQthTPl918Z/D7MdGLEf6hLHHqNmz7j7r7A0rS077kx8QV64aHa77odbDBwvft/uuKbXq7rnuBx7wNGlAja9giAgXJXK7Z9VF7z2gQCAUHqCYe8m0tdtcIZc7kLKJxQNhb0P+ShjEEDew2Ubl+ZWH8QEf7whtIB59+aDVM35lRcx97GFG/4E7EsVqgix73UfzJIMwpYWmDIJt7Sfc7Llem1m17bG8K2TjM7EDSq37LtVhmbx3UfGG9h7QijGz781QMp4JnSB2iQfqvBoAu0H3Q3AyYIi53tA3UKBDvna8QHDS4EQZh1uRuuyc4xOxLFN8bGFwYs/wCBQawAje9ibW9lYa4jaPoP7IgDESpxK78BWDgW13TLwdZDhpcZA8NrQ0luwNj1lEo0tDQ0vc8jdzrknqYsPQWCs1N1XLxJtt7X/lMnmQTCNde6rYihEkPME3buJ3kdOdkRlSUPEO2C6Sgy0Lh5hHYCOg/zoECibKZqQqMMx3EmcIDvz6CEnz7hmliWw4lrh8LxBcO3cdim/wCY5XPYKTWR0n6x/dAasGSGKzGZH+GzMPVpvZXc8McHEFgGojYTPVbaFEuXDUREUJ1KuxfuEC5N0PUpAIhg4RzuQ+I8+g6qm5oER8It69SVZnfv+y88CEFlzIlVtIGbhq54YBHzD3E9lGq0qJa4DeATEyLnkBO57BKng4AlSMQxqtI+EA9ZKF4kG5meXOOSr1yW2DXOPMCAANvicQJ7IzGQ21iRvbymD7GD7GF2LD3xI4ntZJsIm0f8qVGrJcAWu0fEARI9QFHB0qg1a6pqy2kPha3S9gh7wG/rNyNgdlwVQ2YAF+iuVVOzK9wWNLgR4dLxHHUSS8MY2Ng5xky7YQCJ3hWXt8o+Js3sYcJGxLbGPohHEle/NHkuFtYHAnYMIKoAEyYgSdzHMxue64cSOQCrkrkIfrtmTthX4ntCG6ueq4V7Shmxz7zsCNKlQSok27IePOkjVLQY3eG36FS0CB52+0n9lrt3BQYqxawMIDSTdFqPII0yesgCyi072so+ISo4aGZVGyHWeOSCXIc3srxwS5QkKZqqtTrohqLtgkHuE8Rce/7W90IO59P35KbKcKu2VhGvRAggogcuIkSZXlwFTaAhGcRKtYpfjMvp1Y8VpeBs0lxZMzOiYmYM7ggJtWZOyX1WpawleRKHkQ7ntIuYgC3oIAVY1Cha141EjZazSAuIUViNjCiSh611xQ9xI5nY5ky5dag610VF24TsGFle1IIqLhqXUepOxCvcu6lXfVUTVVd87E0tQDoqzyj1HKvUXo2i8HUK9TbuvR23suNdBIVF4bMsvcDXpdEAu7K096E4gpnAPUOGwYIOXRUXHMU6dOSB1VMQmZZp8vqf4VhUatTzEjrHsLKVPEK/EpLJauFRNSVIFcQJIM8HKbXoZuiUzAk+w6lAYS2YZ7obHzH7BU3U7E9FaY3ruV0shjiUuwlG6iOqIJ73Q9d0bGCAe37FUG1N1jX/AHXxJUZEsF65UqKsat0OrVult8nEuOqqPiWVWpXUPFKMtdj8KJUsB2ZcbVsVDx7qs0FEbTTtehdvqOIJrlHUmaiiSUZrFKE6uhqA55gDe3tNM4WIvf8AzmgubH/P9gvLybxmXgy5QdVXl5V2iRmAcOhQS6N1xeVgSJdGJOJ6J2KLg3+e68vJjGRmFY4gfE/ld1Li8hGEHUNSqSrNN0mOQ+5Xl5WWQZaLLSf+V0UbySPTp2XF5UbuUzJ6wDp3O/SynVk2IXl5BYcyxirH4ex9CsuzGtBiRPTn9FxeWZdStlgBkp0Z417r2ondeXkxXRWnQijWMZNoRWtXF5ODjgQZMIEQFeXleUkvEXDWXl5TIx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38" y="4019240"/>
            <a:ext cx="1528652" cy="186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0" y="3960625"/>
            <a:ext cx="2646327" cy="19847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463" y="4011714"/>
            <a:ext cx="2633700" cy="17375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91" y="4003013"/>
            <a:ext cx="2878347" cy="21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9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48443" y="481938"/>
            <a:ext cx="3456384" cy="7920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</a:rPr>
              <a:t>健康活動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31" y="1244444"/>
            <a:ext cx="4138123" cy="3103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128" y="1419130"/>
            <a:ext cx="3905209" cy="2928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群組 11"/>
          <p:cNvGrpSpPr/>
          <p:nvPr/>
        </p:nvGrpSpPr>
        <p:grpSpPr>
          <a:xfrm>
            <a:off x="4452258" y="4080295"/>
            <a:ext cx="2855059" cy="2233336"/>
            <a:chOff x="4671467" y="3925019"/>
            <a:chExt cx="2855059" cy="223333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467" y="4018026"/>
              <a:ext cx="2855059" cy="21403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5201728" y="3925019"/>
              <a:ext cx="110799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</a:rPr>
                <a:t>課程教學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533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332657"/>
            <a:ext cx="8064896" cy="830997"/>
          </a:xfrm>
          <a:prstGeom prst="rect">
            <a:avLst/>
          </a:prstGeom>
          <a:solidFill>
            <a:schemeClr val="accent5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zh-TW" sz="4800" b="1" dirty="0">
                <a:solidFill>
                  <a:srgbClr val="002060"/>
                </a:solidFill>
              </a:rPr>
              <a:t>緊急傷病</a:t>
            </a:r>
            <a:r>
              <a:rPr lang="zh-TW" altLang="en-US" sz="4800" b="1" dirty="0">
                <a:solidFill>
                  <a:srgbClr val="002060"/>
                </a:solidFill>
              </a:rPr>
              <a:t>及傳染病防治</a:t>
            </a:r>
            <a:endParaRPr lang="zh-TW" altLang="en-US" sz="48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encrypted-tbn2.gstatic.com/images?q=tbn:ANd9GcS_kPmWJzJZWQtNB5fr5v3e43AoZuSXBhpkcysAQQByt6SXkWxH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23577"/>
          <a:stretch/>
        </p:blipFill>
        <p:spPr bwMode="auto">
          <a:xfrm>
            <a:off x="276833" y="1163654"/>
            <a:ext cx="185872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135560" y="4542743"/>
            <a:ext cx="434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TW" altLang="en-US" dirty="0"/>
              <a:t>傳染病防治：</a:t>
            </a:r>
            <a:r>
              <a:rPr lang="en-US" altLang="zh-TW" dirty="0"/>
              <a:t>1.</a:t>
            </a:r>
            <a:r>
              <a:rPr lang="zh-TW" altLang="en-US" dirty="0"/>
              <a:t>成立疫情防疫應變計畫</a:t>
            </a:r>
            <a:endParaRPr lang="en-US" altLang="zh-TW" dirty="0"/>
          </a:p>
          <a:p>
            <a:r>
              <a:rPr lang="zh-TW" altLang="en-US" dirty="0"/>
              <a:t>                                 </a:t>
            </a:r>
            <a:r>
              <a:rPr lang="en-US" altLang="zh-TW" dirty="0"/>
              <a:t>2.</a:t>
            </a:r>
            <a:r>
              <a:rPr lang="zh-TW" altLang="en-US" dirty="0"/>
              <a:t>進行疫情防疫宣導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2" r="5987"/>
          <a:stretch/>
        </p:blipFill>
        <p:spPr>
          <a:xfrm>
            <a:off x="6309392" y="2184302"/>
            <a:ext cx="2721797" cy="17661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2169450"/>
            <a:ext cx="3415416" cy="17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44400" cy="69437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9733" y="73910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6000" b="1" dirty="0">
                <a:solidFill>
                  <a:srgbClr val="002060"/>
                </a:solidFill>
              </a:rPr>
              <a:t>Thanks for your attention</a:t>
            </a:r>
            <a:endParaRPr lang="zh-TW" altLang="en-US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9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1890F4-85D5-418A-A1CF-569BCE39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議程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4270DF7-23EA-4432-AEC4-B1AD11819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AC820B79-7E9F-4585-8E2E-E69895CFE2FC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248102" cy="37607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一、體育發展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體育發展委員會組織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學生體適能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防溺與自救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其他發展特色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年度體育活動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DCF164D4-6037-4617-825A-A82BD7D6ABE5}"/>
              </a:ext>
            </a:extLst>
          </p:cNvPr>
          <p:cNvSpPr txBox="1">
            <a:spLocks/>
          </p:cNvSpPr>
          <p:nvPr/>
        </p:nvSpPr>
        <p:spPr>
          <a:xfrm>
            <a:off x="6126480" y="1845734"/>
            <a:ext cx="5248102" cy="37607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二、健康促進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健康評估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本學期健檢期程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健康活動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緊急傷病及傳染病防治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983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2B605-7B59-446E-A734-83696E33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體育發展委員會組織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9E61E02-6BEB-4522-9B6E-61C76DFC5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493" y="1846263"/>
            <a:ext cx="775933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4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AD37CF-28E1-4656-A0D7-FC2B1637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學生體適能</a:t>
            </a:r>
            <a:r>
              <a:rPr lang="en-US" altLang="zh-TW" dirty="0"/>
              <a:t>/</a:t>
            </a:r>
            <a:r>
              <a:rPr lang="zh-TW" altLang="en-US" dirty="0"/>
              <a:t>防溺與自救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B4AD01-656B-47D9-941E-1CC091D2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7683C2C-9755-4771-A214-7F8502D0E4AD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11007090" cy="444076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一、增進學生體適能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體適能目標達成率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本市教育局將學生體適能全校檢測通過率列為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62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％， 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本校期望目標通過率達</a:t>
            </a:r>
            <a:r>
              <a:rPr lang="en-US" altLang="zh-TW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64</a:t>
            </a: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en-US" altLang="zh-TW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推展</a:t>
            </a:r>
            <a:r>
              <a:rPr lang="en-US" altLang="zh-TW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SH150 </a:t>
            </a:r>
            <a:r>
              <a:rPr lang="zh-TW" altLang="en-US"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計畫，於晨間或課間及體育課中實施。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二、強化防溺與自救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國中畢業生應達游泳能力為自由式二十五公尺，推廣游泳運動，達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          到「人人會游泳，各各能自救」的願景。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:1.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校外結合政大資源商借游泳池教學以利用社區資源。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辦理水域安全宣導及自救救生，以深化學生自救防溺。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校內</a:t>
            </a:r>
            <a:r>
              <a:rPr lang="en-US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036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04EA0C-F589-4332-BBCC-9C9428E1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其他特色</a:t>
            </a:r>
            <a:r>
              <a:rPr lang="en-US" altLang="zh-TW" dirty="0"/>
              <a:t>-</a:t>
            </a:r>
            <a:r>
              <a:rPr lang="zh-TW" altLang="en-US" dirty="0"/>
              <a:t>籃球隊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D997A3-1CA0-4A4F-B5C5-C62BEADA1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buClr>
                <a:srgbClr val="E48312"/>
              </a:buClr>
              <a:buNone/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在線人數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16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朱恩里、周宸陽、梅廷愷、李宇庠。</a:t>
            </a: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杜孝澤、劉承恩、鄺品謙、林祐希、高詠鈞、于抱忱、</a:t>
            </a:r>
            <a:endParaRPr lang="en-US" altLang="zh-TW" sz="3200" dirty="0">
              <a:solidFill>
                <a:srgbClr val="000000">
                  <a:lumMod val="75000"/>
                  <a:lumOff val="2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許峻嘉、吳子棠、王艦鴻、宋雲宸、温宸嘉、洪定輔。</a:t>
            </a: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練習情況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每周日下午</a:t>
            </a:r>
            <a:r>
              <a:rPr lang="en-US" altLang="zh-TW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1430-1700</a:t>
            </a: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於木柵國中風雨操場。</a:t>
            </a:r>
          </a:p>
          <a:p>
            <a:pPr lvl="0">
              <a:buClr>
                <a:srgbClr val="E48312"/>
              </a:buClr>
            </a:pPr>
            <a:r>
              <a:rPr lang="zh-TW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本學期有報名台北市教育盃籃球錦標賽、乙級聯賽。</a:t>
            </a:r>
            <a:endParaRPr lang="en-US" altLang="zh-TW" sz="3200" dirty="0">
              <a:solidFill>
                <a:srgbClr val="000000">
                  <a:lumMod val="75000"/>
                  <a:lumOff val="2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Clr>
                <a:srgbClr val="E48312"/>
              </a:buClr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#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目前暫停訓練中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684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3B4F23-E029-4E24-9AB4-99563FE6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其他特色</a:t>
            </a:r>
            <a:r>
              <a:rPr lang="en-US" altLang="zh-TW" dirty="0"/>
              <a:t>-</a:t>
            </a:r>
            <a:r>
              <a:rPr lang="zh-TW" altLang="en-US" dirty="0"/>
              <a:t>拔河隊</a:t>
            </a:r>
            <a:r>
              <a:rPr lang="en-US" altLang="zh-TW" dirty="0"/>
              <a:t>(</a:t>
            </a:r>
            <a:r>
              <a:rPr lang="zh-TW" altLang="en-US" dirty="0"/>
              <a:t>樂活社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42919D-0950-451F-9F65-2CD392E7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Clr>
                <a:srgbClr val="E48312"/>
              </a:buClr>
              <a:buNone/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在線人數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5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  <a:p>
            <a:pPr lvl="0">
              <a:buClr>
                <a:srgbClr val="E48312"/>
              </a:buClr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鄭維澤、張允禔、高梓瑄</a:t>
            </a:r>
            <a:endParaRPr lang="en-US" altLang="zh-TW" sz="3000" dirty="0">
              <a:solidFill>
                <a:srgbClr val="000000">
                  <a:lumMod val="75000"/>
                  <a:lumOff val="2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Clr>
                <a:srgbClr val="E48312"/>
              </a:buClr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賴芊芊、張庭瑜</a:t>
            </a:r>
          </a:p>
          <a:p>
            <a:pPr lvl="0">
              <a:buClr>
                <a:srgbClr val="E48312"/>
              </a:buClr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練習時間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</a:p>
          <a:p>
            <a:pPr lvl="0">
              <a:buClr>
                <a:srgbClr val="E48312"/>
              </a:buClr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平日晨間</a:t>
            </a:r>
            <a:r>
              <a:rPr lang="en-US" altLang="zh-TW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0720-0830</a:t>
            </a: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於北政國中操場。</a:t>
            </a:r>
          </a:p>
          <a:p>
            <a:pPr lvl="0">
              <a:buClr>
                <a:srgbClr val="E48312"/>
              </a:buClr>
            </a:pPr>
            <a:r>
              <a:rPr lang="zh-TW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本學期有報名台北市教育盃拔河錦標賽。</a:t>
            </a:r>
            <a:endParaRPr lang="en-US" altLang="zh-TW" sz="3000" dirty="0">
              <a:solidFill>
                <a:srgbClr val="000000">
                  <a:lumMod val="75000"/>
                  <a:lumOff val="2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Clr>
                <a:srgbClr val="E48312"/>
              </a:buClr>
            </a:pP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目前暫停訓練中</a:t>
            </a:r>
          </a:p>
          <a:p>
            <a:pPr lvl="0">
              <a:buClr>
                <a:srgbClr val="E48312"/>
              </a:buClr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673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630AF4-8780-4CC0-BC3B-326A3B7C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本學期活動規畫表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333C517-7E72-4CE5-A35E-95A4BB6C2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83072041-0478-465B-882D-E9A7DA0A4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484682"/>
              </p:ext>
            </p:extLst>
          </p:nvPr>
        </p:nvGraphicFramePr>
        <p:xfrm>
          <a:off x="796954" y="1817370"/>
          <a:ext cx="10884506" cy="43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511">
                  <a:extLst>
                    <a:ext uri="{9D8B030D-6E8A-4147-A177-3AD203B41FA5}">
                      <a16:colId xmlns:a16="http://schemas.microsoft.com/office/drawing/2014/main" val="3317730244"/>
                    </a:ext>
                  </a:extLst>
                </a:gridCol>
                <a:gridCol w="6887995">
                  <a:extLst>
                    <a:ext uri="{9D8B030D-6E8A-4147-A177-3AD203B41FA5}">
                      <a16:colId xmlns:a16="http://schemas.microsoft.com/office/drawing/2014/main" val="4060826054"/>
                    </a:ext>
                  </a:extLst>
                </a:gridCol>
              </a:tblGrid>
              <a:tr h="4496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12991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SH150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課間跑步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競走計劃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每週一三五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379792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八九班際籃球比賽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9/9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比賽開始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316578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校慶運動會單項競賽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10/4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開始舉辦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重球擲遠、尖叫雞</a:t>
                      </a:r>
                      <a:r>
                        <a:rPr lang="zh-TW" altLang="en-US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擲遠</a:t>
                      </a:r>
                      <a:r>
                        <a:rPr lang="en-US" altLang="zh-TW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058076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第三群組體育交流賽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10/6(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暫定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641141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校慶運動會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11/13(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八九年級排球競賽、七年級拔河、全校趣味競賽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157983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游泳課程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11/16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起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暫定萬興國小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88574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籃球隊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臺北市教育盃  乙級聯賽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359760"/>
                  </a:ext>
                </a:extLst>
              </a:tr>
              <a:tr h="482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拔河隊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樂活社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臺北市教育盃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暫定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168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25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D4030-5553-4F55-83C1-2BFD0164E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健康促進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749072495"/>
              </p:ext>
            </p:extLst>
          </p:nvPr>
        </p:nvGraphicFramePr>
        <p:xfrm>
          <a:off x="2898475" y="2009954"/>
          <a:ext cx="6916468" cy="394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8"/>
          <p:cNvSpPr/>
          <p:nvPr/>
        </p:nvSpPr>
        <p:spPr>
          <a:xfrm>
            <a:off x="3105509" y="2191109"/>
            <a:ext cx="491706" cy="379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b="1" dirty="0">
                <a:ln/>
                <a:solidFill>
                  <a:schemeClr val="accent3"/>
                </a:solidFill>
              </a:rPr>
              <a:t>P</a:t>
            </a:r>
            <a:endParaRPr lang="zh-TW" alt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47517" y="2104845"/>
            <a:ext cx="379562" cy="388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359660" y="5477774"/>
            <a:ext cx="362310" cy="29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7030A0"/>
                </a:solidFill>
              </a:rPr>
              <a:t>C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3147" y="5477774"/>
            <a:ext cx="414068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35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0325"/>
          </a:xfrm>
          <a:solidFill>
            <a:srgbClr val="92D050"/>
          </a:solidFill>
        </p:spPr>
        <p:txBody>
          <a:bodyPr/>
          <a:lstStyle/>
          <a:p>
            <a:r>
              <a:rPr lang="zh-TW" altLang="en-US" dirty="0"/>
              <a:t>健康評估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idx="1"/>
          </p:nvPr>
        </p:nvSpPr>
        <p:spPr bwMode="auto">
          <a:xfrm>
            <a:off x="1097280" y="2073323"/>
            <a:ext cx="10298214" cy="19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55600" indent="-355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534988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成立健檢小組，並進行擬定健檢實施計畫：工作小組會議待辦理。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對於受檢學生進行健檢宣導：已於新生訓練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日辦理。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發放健檢通知書及同意書徵求家長同意：已於新生訓練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日發放。。</a:t>
            </a: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對於受檢醫生性別與健檢事項予以正向宣導。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4" y="4207454"/>
            <a:ext cx="3884759" cy="18344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87" y="4081173"/>
            <a:ext cx="4152180" cy="19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07199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1377</TotalTime>
  <Words>807</Words>
  <Application>Microsoft Office PowerPoint</Application>
  <PresentationFormat>寬螢幕</PresentationFormat>
  <Paragraphs>101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華康中圓體</vt:lpstr>
      <vt:lpstr>微軟正黑體</vt:lpstr>
      <vt:lpstr>新細明體</vt:lpstr>
      <vt:lpstr>標楷體</vt:lpstr>
      <vt:lpstr>Calibri</vt:lpstr>
      <vt:lpstr>Calibri Light</vt:lpstr>
      <vt:lpstr>Wingdings</vt:lpstr>
      <vt:lpstr>回顧</vt:lpstr>
      <vt:lpstr>PowerPoint 簡報</vt:lpstr>
      <vt:lpstr>議程</vt:lpstr>
      <vt:lpstr>體育發展委員會組織</vt:lpstr>
      <vt:lpstr>學生體適能/防溺與自救</vt:lpstr>
      <vt:lpstr>其他特色-籃球隊</vt:lpstr>
      <vt:lpstr>其他特色-拔河隊(樂活社)</vt:lpstr>
      <vt:lpstr>本學期活動規畫表</vt:lpstr>
      <vt:lpstr>健康促進</vt:lpstr>
      <vt:lpstr>健康評估</vt:lpstr>
      <vt:lpstr>PowerPoint 簡報</vt:lpstr>
      <vt:lpstr>健康活動</vt:lpstr>
      <vt:lpstr>PowerPoint 簡報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18</cp:revision>
  <dcterms:created xsi:type="dcterms:W3CDTF">2021-08-30T03:16:01Z</dcterms:created>
  <dcterms:modified xsi:type="dcterms:W3CDTF">2021-09-03T08:49:02Z</dcterms:modified>
</cp:coreProperties>
</file>