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73" r:id="rId13"/>
    <p:sldId id="271" r:id="rId14"/>
    <p:sldId id="27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4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89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93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80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4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74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85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96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2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75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9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E8D1CB-7684-490D-95C5-B8CCA245A13B}" type="datetimeFigureOut">
              <a:rPr lang="zh-TW" altLang="en-US" smtClean="0"/>
              <a:t>2020/9/1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6704C6-4DD5-4E3A-8EB4-7502E6B4628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288" y="1213150"/>
            <a:ext cx="10058400" cy="3566160"/>
          </a:xfrm>
        </p:spPr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立北政國民中學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度第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學期體育發展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暨健康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促進會議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4321" y="5072840"/>
            <a:ext cx="100584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體育組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90" y="628444"/>
            <a:ext cx="3726180" cy="27946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628444"/>
            <a:ext cx="3870960" cy="29032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55" y="628444"/>
            <a:ext cx="3745230" cy="28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學生健康現況分析─健康體位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75" y="1848412"/>
            <a:ext cx="3648000" cy="40900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14" y="1845734"/>
            <a:ext cx="3664501" cy="4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學生健康現況分析─傷病分析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10091" y="2130097"/>
            <a:ext cx="4433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分析</a:t>
            </a:r>
            <a:r>
              <a:rPr lang="zh-TW" altLang="en-US" dirty="0"/>
              <a:t>：由圖一與圖二可得之</a:t>
            </a:r>
            <a:r>
              <a:rPr lang="en-US" altLang="zh-TW" dirty="0"/>
              <a:t>108</a:t>
            </a:r>
            <a:r>
              <a:rPr lang="zh-TW" altLang="en-US" dirty="0"/>
              <a:t>學年於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11</a:t>
            </a:r>
            <a:r>
              <a:rPr lang="zh-TW" altLang="en-US" dirty="0"/>
              <a:t>、</a:t>
            </a:r>
            <a:r>
              <a:rPr lang="en-US" altLang="zh-TW" dirty="0"/>
              <a:t>12</a:t>
            </a:r>
            <a:r>
              <a:rPr lang="zh-TW" altLang="en-US" dirty="0"/>
              <a:t>月份受傷人次增加激劇，因與該期間為校慶運動會型態。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因應</a:t>
            </a:r>
            <a:r>
              <a:rPr lang="zh-TW" altLang="en-US" dirty="0"/>
              <a:t>策略：加強運動傷害防護及自我照護為主要因應策略。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090" y="1737360"/>
            <a:ext cx="6052054" cy="4585483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8275158" y="4000162"/>
            <a:ext cx="2767946" cy="1766829"/>
            <a:chOff x="8275158" y="4000162"/>
            <a:chExt cx="2767946" cy="176682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158" y="4000162"/>
              <a:ext cx="2703842" cy="155138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8309663" y="5551547"/>
              <a:ext cx="273344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800" dirty="0" smtClean="0"/>
                <a:t>摘自</a:t>
              </a:r>
              <a:r>
                <a:rPr lang="en-US" altLang="zh-TW" sz="800" dirty="0" smtClean="0"/>
                <a:t>https</a:t>
              </a:r>
              <a:r>
                <a:rPr lang="en-US" altLang="zh-TW" sz="800" dirty="0"/>
                <a:t>://cw1.tw/CH/images/article/H1405584805430.jpg</a:t>
              </a:r>
              <a:endParaRPr lang="zh-TW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58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25" y="155276"/>
            <a:ext cx="3479280" cy="61299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178" y="1422280"/>
            <a:ext cx="3810000" cy="2857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943" y="1205765"/>
            <a:ext cx="4093235" cy="37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472" y="767751"/>
            <a:ext cx="2422297" cy="96960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4" y="2052735"/>
            <a:ext cx="3657600" cy="2438400"/>
          </a:xfrm>
        </p:spPr>
      </p:pic>
      <p:sp>
        <p:nvSpPr>
          <p:cNvPr id="5" name="文字方塊 4"/>
          <p:cNvSpPr txBox="1"/>
          <p:nvPr/>
        </p:nvSpPr>
        <p:spPr>
          <a:xfrm>
            <a:off x="1097280" y="46841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食農課程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72" y="2137186"/>
            <a:ext cx="3140015" cy="235394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05245" y="47876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營養教育宣導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t="11529" r="1972" b="52805"/>
          <a:stretch/>
        </p:blipFill>
        <p:spPr>
          <a:xfrm>
            <a:off x="7893170" y="2252366"/>
            <a:ext cx="4209691" cy="21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/>
          <a:stretch/>
        </p:blipFill>
        <p:spPr>
          <a:xfrm>
            <a:off x="405313" y="45169"/>
            <a:ext cx="3624742" cy="244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4358640" y="2526520"/>
            <a:ext cx="32624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動態生活</a:t>
            </a:r>
            <a:endParaRPr lang="zh-TW" altLang="en-US" sz="6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5313" y="235354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動態社團：羽球社、拔河社、排球社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358640" y="3848744"/>
            <a:ext cx="2991066" cy="2546615"/>
            <a:chOff x="4358640" y="4326261"/>
            <a:chExt cx="2792949" cy="208399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640" y="4326261"/>
              <a:ext cx="2792949" cy="1859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文字方塊 13"/>
            <p:cNvSpPr txBox="1"/>
            <p:nvPr/>
          </p:nvSpPr>
          <p:spPr>
            <a:xfrm>
              <a:off x="4970284" y="6108015"/>
              <a:ext cx="1465692" cy="302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校際運動競賽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893170" y="3848745"/>
            <a:ext cx="3521110" cy="2486923"/>
            <a:chOff x="8383806" y="4393009"/>
            <a:chExt cx="3056353" cy="2131264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31"/>
            <a:stretch/>
          </p:blipFill>
          <p:spPr>
            <a:xfrm>
              <a:off x="8383806" y="4393009"/>
              <a:ext cx="3056353" cy="1814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文字方塊 16"/>
            <p:cNvSpPr txBox="1"/>
            <p:nvPr/>
          </p:nvSpPr>
          <p:spPr>
            <a:xfrm>
              <a:off x="9235440" y="6207760"/>
              <a:ext cx="1706880" cy="31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體育交流賽</a:t>
              </a:r>
              <a:endParaRPr lang="zh-TW" altLang="en-US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591074" y="25399"/>
            <a:ext cx="3701770" cy="2604215"/>
            <a:chOff x="7591074" y="25399"/>
            <a:chExt cx="3701770" cy="2604215"/>
          </a:xfrm>
        </p:grpSpPr>
        <p:sp>
          <p:nvSpPr>
            <p:cNvPr id="5" name="文字方塊 4"/>
            <p:cNvSpPr txBox="1"/>
            <p:nvPr/>
          </p:nvSpPr>
          <p:spPr>
            <a:xfrm>
              <a:off x="8310880" y="2260282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一、三、五課間跑步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1" t="13223" b="13637"/>
            <a:stretch/>
          </p:blipFill>
          <p:spPr>
            <a:xfrm>
              <a:off x="7591074" y="25399"/>
              <a:ext cx="3701770" cy="2194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群組 21"/>
          <p:cNvGrpSpPr/>
          <p:nvPr/>
        </p:nvGrpSpPr>
        <p:grpSpPr>
          <a:xfrm>
            <a:off x="488674" y="3848744"/>
            <a:ext cx="3046928" cy="2885161"/>
            <a:chOff x="445542" y="3838755"/>
            <a:chExt cx="3046928" cy="2885161"/>
          </a:xfrm>
        </p:grpSpPr>
        <p:sp>
          <p:nvSpPr>
            <p:cNvPr id="11" name="文字方塊 10"/>
            <p:cNvSpPr txBox="1"/>
            <p:nvPr/>
          </p:nvSpPr>
          <p:spPr>
            <a:xfrm>
              <a:off x="1056640" y="607758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班級球類競賽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5"/>
            <a:stretch/>
          </p:blipFill>
          <p:spPr>
            <a:xfrm>
              <a:off x="445542" y="3838755"/>
              <a:ext cx="3046928" cy="2184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165580"/>
            <a:ext cx="2792936" cy="209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9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一、體育發展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體育發展委員會組織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學生體適能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防溺與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自救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其他發展特色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年度體育活動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58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體育發展委員會</a:t>
            </a:r>
            <a:r>
              <a:rPr lang="zh-TW" altLang="en-US" dirty="0" smtClean="0"/>
              <a:t>組織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969300"/>
              </p:ext>
            </p:extLst>
          </p:nvPr>
        </p:nvGraphicFramePr>
        <p:xfrm>
          <a:off x="1828799" y="1874520"/>
          <a:ext cx="8241031" cy="41740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8767">
                  <a:extLst>
                    <a:ext uri="{9D8B030D-6E8A-4147-A177-3AD203B41FA5}">
                      <a16:colId xmlns:a16="http://schemas.microsoft.com/office/drawing/2014/main" val="1266503079"/>
                    </a:ext>
                  </a:extLst>
                </a:gridCol>
                <a:gridCol w="3631132">
                  <a:extLst>
                    <a:ext uri="{9D8B030D-6E8A-4147-A177-3AD203B41FA5}">
                      <a16:colId xmlns:a16="http://schemas.microsoft.com/office/drawing/2014/main" val="1287331758"/>
                    </a:ext>
                  </a:extLst>
                </a:gridCol>
                <a:gridCol w="3631132">
                  <a:extLst>
                    <a:ext uri="{9D8B030D-6E8A-4147-A177-3AD203B41FA5}">
                      <a16:colId xmlns:a16="http://schemas.microsoft.com/office/drawing/2014/main" val="1165665998"/>
                    </a:ext>
                  </a:extLst>
                </a:gridCol>
              </a:tblGrid>
              <a:tr h="422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負責要項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35038"/>
                  </a:ext>
                </a:extLst>
              </a:tr>
              <a:tr h="422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校長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督導學校各項體育發展項目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926829"/>
                  </a:ext>
                </a:extLst>
              </a:tr>
              <a:tr h="355218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學務處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執行祕書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312440"/>
                  </a:ext>
                </a:extLst>
              </a:tr>
              <a:tr h="3282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體育組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總籌各項體育活動規劃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65052"/>
                  </a:ext>
                </a:extLst>
              </a:tr>
              <a:tr h="4229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訓育組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辦理學生社團事宜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065274"/>
                  </a:ext>
                </a:extLst>
              </a:tr>
              <a:tr h="76433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教務處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教學組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協助體育教材與教學設計。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體育課排課。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85573"/>
                  </a:ext>
                </a:extLst>
              </a:tr>
              <a:tr h="4703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資訊組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協助本校網站架設體育競賽、研習相關訊息及課間影音播放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41434"/>
                  </a:ext>
                </a:extLst>
              </a:tr>
              <a:tr h="426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輔導室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協助安排學校日健體領域報告、學生體育升學管道輔導。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39449"/>
                  </a:ext>
                </a:extLst>
              </a:tr>
              <a:tr h="422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總務組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辦理各項採購等相關事宜，比賽租車、便當訂購。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0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9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學生體適能</a:t>
            </a:r>
            <a:r>
              <a:rPr lang="en-US" altLang="zh-TW" dirty="0"/>
              <a:t>/</a:t>
            </a:r>
            <a:r>
              <a:rPr lang="zh-TW" altLang="en-US" dirty="0"/>
              <a:t>防溺與</a:t>
            </a:r>
            <a:r>
              <a:rPr lang="zh-TW" altLang="en-US" dirty="0" smtClean="0"/>
              <a:t>自救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07090" cy="4440766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增進學生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體適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體適能目標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達成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市教育局將學生體適能全校檢測通過率列為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％，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本校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期望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通過率達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64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推展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SH150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計畫，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於晨間或課間及體育課中實施。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、強化防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溺與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國中畢業生應達游泳能力為自由式二十五公尺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，推廣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游泳運動，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「人人會游泳，各各能自救」的願景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校外結合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政大資源商借游泳池教學以利用社區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辦理水域安全宣導及自救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救生，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以深化學生自救防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溺。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2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其他特色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籃球隊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線人數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梅廷愷、周宸陽、朱恩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里、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李宇庠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杜孝澤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劉承恩、鄺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謙、林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希、高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詠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鈞、劉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澤、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于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抱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忱、許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嘉、吳子棠、羅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大吾攵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ㄩˊ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艦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鴻、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宸、溫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嘉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練習時間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每周日下午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1430-1700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於木柵國中風雨操場。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本學期有報名台北市教育盃籃球錦標賽、乙級聯賽。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其他特色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拔河隊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Clr>
                <a:srgbClr val="E48312"/>
              </a:buClr>
              <a:buNone/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在線人數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sz="3200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E48312"/>
              </a:buClr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何宜恩、蘇豐凱、曾文秀</a:t>
            </a:r>
            <a:endParaRPr lang="en-US" altLang="zh-TW" sz="3200" dirty="0" smtClean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E48312"/>
              </a:buClr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廖允成、陳尉治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、費果恩、高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梓瑄、劉品璇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200" dirty="0" smtClean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E48312"/>
              </a:buClr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陳瑞堂、鄭維澤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、張允禔</a:t>
            </a:r>
          </a:p>
          <a:p>
            <a:pPr lvl="0">
              <a:buClr>
                <a:srgbClr val="E48312"/>
              </a:buClr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pPr lvl="0">
              <a:buClr>
                <a:srgbClr val="E48312"/>
              </a:buClr>
            </a:pP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平日晨間</a:t>
            </a:r>
            <a:r>
              <a:rPr lang="en-US" altLang="zh-TW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0720-0830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於北政國中操場。</a:t>
            </a:r>
            <a:endParaRPr lang="zh-TW" altLang="en-US" sz="3200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E48312"/>
              </a:buClr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本學期有報名台北市教育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盃拔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河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錦標賽、全國賽等。</a:t>
            </a:r>
            <a:endParaRPr lang="zh-TW" altLang="en-US" sz="3200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3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6963" y="115153"/>
            <a:ext cx="10058400" cy="145075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年度體育活動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698362"/>
              </p:ext>
            </p:extLst>
          </p:nvPr>
        </p:nvGraphicFramePr>
        <p:xfrm>
          <a:off x="856932" y="1817370"/>
          <a:ext cx="10824528" cy="383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533">
                  <a:extLst>
                    <a:ext uri="{9D8B030D-6E8A-4147-A177-3AD203B41FA5}">
                      <a16:colId xmlns:a16="http://schemas.microsoft.com/office/drawing/2014/main" val="3317730244"/>
                    </a:ext>
                  </a:extLst>
                </a:gridCol>
                <a:gridCol w="6887995">
                  <a:extLst>
                    <a:ext uri="{9D8B030D-6E8A-4147-A177-3AD203B41FA5}">
                      <a16:colId xmlns:a16="http://schemas.microsoft.com/office/drawing/2014/main" val="4060826054"/>
                    </a:ext>
                  </a:extLst>
                </a:gridCol>
              </a:tblGrid>
              <a:tr h="4496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活動名稱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12991"/>
                  </a:ext>
                </a:extLst>
              </a:tr>
              <a:tr h="4827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SH150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課間跑步計劃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每週一三五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/TABATA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雨天備案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379792"/>
                  </a:ext>
                </a:extLst>
              </a:tr>
              <a:tr h="482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游泳課程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9/21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暫定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316578"/>
                  </a:ext>
                </a:extLst>
              </a:tr>
              <a:tr h="482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班際籃球比賽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9/24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公佈計劃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9/28-30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10/12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比賽開始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058076"/>
                  </a:ext>
                </a:extLst>
              </a:tr>
              <a:tr h="482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班際拔河賽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11/2-6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11/17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1141"/>
                  </a:ext>
                </a:extLst>
              </a:tr>
              <a:tr h="482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第三群組體育交流賽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月中旬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暫定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157983"/>
                  </a:ext>
                </a:extLst>
              </a:tr>
              <a:tr h="482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拔河隊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教育部全國室內賽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暫定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臺北市教育盃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暫定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888574"/>
                  </a:ext>
                </a:extLst>
              </a:tr>
              <a:tr h="482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籃球隊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臺北市教育盃  乙級聯賽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5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1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907" y="252098"/>
            <a:ext cx="10058400" cy="145075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學生健康現況分析─視力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8" t="33449" r="48640" b="5436"/>
          <a:stretch/>
        </p:blipFill>
        <p:spPr>
          <a:xfrm>
            <a:off x="579090" y="2001328"/>
            <a:ext cx="5279971" cy="38387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29222" y="200132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因受疫情影響，故九年級就醫矯治率為</a:t>
            </a:r>
            <a:r>
              <a:rPr lang="en-US" altLang="zh-TW" dirty="0"/>
              <a:t>84.62%</a:t>
            </a:r>
            <a:r>
              <a:rPr lang="zh-TW" altLang="en-US" dirty="0"/>
              <a:t>。</a:t>
            </a: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 smtClean="0"/>
              <a:t>全</a:t>
            </a:r>
            <a:r>
              <a:rPr lang="zh-TW" altLang="en-US" dirty="0"/>
              <a:t>校矯治率為</a:t>
            </a:r>
            <a:r>
              <a:rPr lang="en-US" altLang="zh-TW" dirty="0" smtClean="0"/>
              <a:t>93.09%</a:t>
            </a:r>
            <a:r>
              <a:rPr lang="zh-TW" altLang="en-US" dirty="0"/>
              <a:t>。</a:t>
            </a: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本校高度近視</a:t>
            </a:r>
            <a:r>
              <a:rPr lang="zh-TW" altLang="en-US" dirty="0" smtClean="0"/>
              <a:t>：八年級</a:t>
            </a:r>
            <a:r>
              <a:rPr lang="en-US" altLang="zh-TW" dirty="0" smtClean="0"/>
              <a:t>4</a:t>
            </a:r>
            <a:r>
              <a:rPr lang="zh-TW" altLang="en-US" dirty="0" smtClean="0"/>
              <a:t>位、九年級</a:t>
            </a:r>
            <a:r>
              <a:rPr lang="en-US" altLang="zh-TW" dirty="0" smtClean="0"/>
              <a:t>3</a:t>
            </a:r>
            <a:r>
              <a:rPr lang="zh-TW" altLang="en-US" dirty="0" smtClean="0"/>
              <a:t>位。</a:t>
            </a: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因應措施：</a:t>
            </a:r>
            <a:endParaRPr lang="en-US" altLang="zh-TW" dirty="0"/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dirty="0"/>
              <a:t>推動視力保健，除衛教學生正確用眼期能促使觀念改變</a:t>
            </a:r>
            <a:r>
              <a:rPr lang="zh-TW" altLang="en-US" dirty="0" smtClean="0"/>
              <a:t>、進而</a:t>
            </a:r>
            <a:r>
              <a:rPr lang="zh-TW" altLang="en-US" dirty="0"/>
              <a:t>能身體力行。</a:t>
            </a:r>
            <a:endParaRPr lang="en-US" altLang="zh-TW" dirty="0"/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dirty="0"/>
              <a:t>鼓勵並督促就醫及時視力矯治。</a:t>
            </a:r>
          </a:p>
        </p:txBody>
      </p:sp>
    </p:spTree>
    <p:extLst>
      <p:ext uri="{BB962C8B-B14F-4D97-AF65-F5344CB8AC3E}">
        <p14:creationId xmlns:p14="http://schemas.microsoft.com/office/powerpoint/2010/main" val="30170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9" y="489870"/>
            <a:ext cx="11613887" cy="51881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21238" y="1949570"/>
            <a:ext cx="1199071" cy="379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610491" y="5374257"/>
            <a:ext cx="1112807" cy="396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C7EDCC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</TotalTime>
  <Words>779</Words>
  <Application>Microsoft Office PowerPoint</Application>
  <PresentationFormat>寬螢幕</PresentationFormat>
  <Paragraphs>95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華康魏碑體</vt:lpstr>
      <vt:lpstr>新細明體</vt:lpstr>
      <vt:lpstr>標楷體</vt:lpstr>
      <vt:lpstr>Calibri</vt:lpstr>
      <vt:lpstr>Calibri Light</vt:lpstr>
      <vt:lpstr>Times New Roman</vt:lpstr>
      <vt:lpstr>Wingdings</vt:lpstr>
      <vt:lpstr>回顧</vt:lpstr>
      <vt:lpstr>臺北市立北政國民中學109學年度第1學期體育發展 暨健康促進會議</vt:lpstr>
      <vt:lpstr>議程</vt:lpstr>
      <vt:lpstr>體育發展委員會組織</vt:lpstr>
      <vt:lpstr>學生體適能/防溺與自救</vt:lpstr>
      <vt:lpstr>其他特色-籃球隊</vt:lpstr>
      <vt:lpstr>其他特色-拔河隊</vt:lpstr>
      <vt:lpstr>年度體育活動</vt:lpstr>
      <vt:lpstr>學生健康現況分析─視力</vt:lpstr>
      <vt:lpstr>PowerPoint 簡報</vt:lpstr>
      <vt:lpstr>學生健康現況分析─健康體位</vt:lpstr>
      <vt:lpstr>學生健康現況分析─傷病分析</vt:lpstr>
      <vt:lpstr>PowerPoint 簡報</vt:lpstr>
      <vt:lpstr>健康吃</vt:lpstr>
      <vt:lpstr>PowerPoint 簡報</vt:lpstr>
    </vt:vector>
  </TitlesOfParts>
  <Company>PCJH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臺北市立北政國民中學109學年度第1學期體育發展 暨健康促進會議</dc:title>
  <dc:creator>User</dc:creator>
  <cp:lastModifiedBy>User</cp:lastModifiedBy>
  <cp:revision>20</cp:revision>
  <dcterms:created xsi:type="dcterms:W3CDTF">2020-08-12T01:16:10Z</dcterms:created>
  <dcterms:modified xsi:type="dcterms:W3CDTF">2020-09-01T05:40:56Z</dcterms:modified>
</cp:coreProperties>
</file>