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video/mp4" Extension="MP4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FD768-FE53-4BAD-AA34-34BA42D1BDC3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2618DABF-70C6-49CF-8DBA-25E96865D21D}">
      <dgm:prSet phldrT="[文字]"/>
      <dgm:spPr/>
      <dgm:t>
        <a:bodyPr/>
        <a:lstStyle/>
        <a:p>
          <a:r>
            <a:rPr lang="zh-TW" altLang="en-US" dirty="0" smtClean="0"/>
            <a:t>健康體位</a:t>
          </a:r>
          <a:endParaRPr lang="zh-TW" altLang="en-US" dirty="0"/>
        </a:p>
      </dgm:t>
    </dgm:pt>
    <dgm:pt modelId="{58DDD407-AC42-4041-BDED-55A425FC8017}" type="parTrans" cxnId="{48361E45-C82D-4F73-8A92-C1CAFF41D998}">
      <dgm:prSet/>
      <dgm:spPr/>
      <dgm:t>
        <a:bodyPr/>
        <a:lstStyle/>
        <a:p>
          <a:endParaRPr lang="zh-TW" altLang="en-US"/>
        </a:p>
      </dgm:t>
    </dgm:pt>
    <dgm:pt modelId="{8F91FE3A-99CC-418E-A52A-18BEA82B526A}" type="sibTrans" cxnId="{48361E45-C82D-4F73-8A92-C1CAFF41D998}">
      <dgm:prSet/>
      <dgm:spPr/>
      <dgm:t>
        <a:bodyPr/>
        <a:lstStyle/>
        <a:p>
          <a:endParaRPr lang="zh-TW" altLang="en-US"/>
        </a:p>
      </dgm:t>
    </dgm:pt>
    <dgm:pt modelId="{4A0B7EE1-F856-4DA5-93BC-D99D2D87D4AE}">
      <dgm:prSet phldrT="[文字]"/>
      <dgm:spPr/>
      <dgm:t>
        <a:bodyPr/>
        <a:lstStyle/>
        <a:p>
          <a:r>
            <a:rPr lang="zh-TW" altLang="en-US" dirty="0" smtClean="0"/>
            <a:t>自我管理</a:t>
          </a:r>
          <a:endParaRPr lang="zh-TW" altLang="en-US" dirty="0"/>
        </a:p>
      </dgm:t>
    </dgm:pt>
    <dgm:pt modelId="{DA80402C-5DBC-4F44-ADFF-83934D1C6893}" type="parTrans" cxnId="{2127FF08-6903-497F-8AEF-54E41DA492EE}">
      <dgm:prSet/>
      <dgm:spPr/>
      <dgm:t>
        <a:bodyPr/>
        <a:lstStyle/>
        <a:p>
          <a:endParaRPr lang="zh-TW" altLang="en-US"/>
        </a:p>
      </dgm:t>
    </dgm:pt>
    <dgm:pt modelId="{8ECFCE71-6BF9-4323-AD20-896872AD0EA6}" type="sibTrans" cxnId="{2127FF08-6903-497F-8AEF-54E41DA492EE}">
      <dgm:prSet/>
      <dgm:spPr/>
      <dgm:t>
        <a:bodyPr/>
        <a:lstStyle/>
        <a:p>
          <a:endParaRPr lang="zh-TW" altLang="en-US"/>
        </a:p>
      </dgm:t>
    </dgm:pt>
    <dgm:pt modelId="{B17123A5-F4A0-4555-9B01-74761238B361}">
      <dgm:prSet phldrT="[文字]"/>
      <dgm:spPr/>
      <dgm:t>
        <a:bodyPr/>
        <a:lstStyle/>
        <a:p>
          <a:r>
            <a:rPr lang="zh-TW" altLang="en-US" dirty="0" smtClean="0"/>
            <a:t>動態生活</a:t>
          </a:r>
          <a:endParaRPr lang="zh-TW" altLang="en-US" dirty="0"/>
        </a:p>
      </dgm:t>
    </dgm:pt>
    <dgm:pt modelId="{5B1C4364-0B01-4264-91A8-25778F5B25A9}" type="parTrans" cxnId="{7010AC89-861C-43E8-9EED-318A082D992B}">
      <dgm:prSet/>
      <dgm:spPr/>
      <dgm:t>
        <a:bodyPr/>
        <a:lstStyle/>
        <a:p>
          <a:endParaRPr lang="zh-TW" altLang="en-US"/>
        </a:p>
      </dgm:t>
    </dgm:pt>
    <dgm:pt modelId="{48063974-8588-4AE6-84BB-CC132DC420FE}" type="sibTrans" cxnId="{7010AC89-861C-43E8-9EED-318A082D992B}">
      <dgm:prSet/>
      <dgm:spPr/>
      <dgm:t>
        <a:bodyPr/>
        <a:lstStyle/>
        <a:p>
          <a:endParaRPr lang="zh-TW" altLang="en-US"/>
        </a:p>
      </dgm:t>
    </dgm:pt>
    <dgm:pt modelId="{BC963892-603E-409A-A648-D1B1D4C68E8D}" type="pres">
      <dgm:prSet presAssocID="{116FD768-FE53-4BAD-AA34-34BA42D1BDC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814C12D-FAE0-4A9B-B5E8-8215AC139044}" type="pres">
      <dgm:prSet presAssocID="{2618DABF-70C6-49CF-8DBA-25E96865D21D}" presName="gear1" presStyleLbl="node1" presStyleIdx="0" presStyleCnt="3" custScaleX="85283" custScaleY="7707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40453F-8C2C-4E5A-AB42-AA309DE80587}" type="pres">
      <dgm:prSet presAssocID="{2618DABF-70C6-49CF-8DBA-25E96865D21D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C7177438-881A-41F0-96FE-71AE5DF23E61}" type="pres">
      <dgm:prSet presAssocID="{2618DABF-70C6-49CF-8DBA-25E96865D21D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11AAFE90-7DEB-4F5A-B9CF-F063E95CCE60}" type="pres">
      <dgm:prSet presAssocID="{4A0B7EE1-F856-4DA5-93BC-D99D2D87D4AE}" presName="gear2" presStyleLbl="node1" presStyleIdx="1" presStyleCnt="3" custScaleX="121699" custScaleY="104600" custLinFactNeighborX="-22670" custLinFactNeighborY="361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0397C3-2928-4E5B-AFC6-B296D497269B}" type="pres">
      <dgm:prSet presAssocID="{4A0B7EE1-F856-4DA5-93BC-D99D2D87D4AE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BCD99867-FD8D-4B5E-9A7D-32461CAB9836}" type="pres">
      <dgm:prSet presAssocID="{4A0B7EE1-F856-4DA5-93BC-D99D2D87D4AE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169A7C2B-F4F8-4B72-95C3-34123D35E330}" type="pres">
      <dgm:prSet presAssocID="{B17123A5-F4A0-4555-9B01-74761238B361}" presName="gear3" presStyleLbl="node1" presStyleIdx="2" presStyleCnt="3" custScaleX="122832" custScaleY="114609"/>
      <dgm:spPr/>
      <dgm:t>
        <a:bodyPr/>
        <a:lstStyle/>
        <a:p>
          <a:endParaRPr lang="zh-TW" altLang="en-US"/>
        </a:p>
      </dgm:t>
    </dgm:pt>
    <dgm:pt modelId="{71583EAD-D69B-4122-A9D2-22D74D218C96}" type="pres">
      <dgm:prSet presAssocID="{B17123A5-F4A0-4555-9B01-74761238B36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587C07-7D5D-4EAB-86F5-E8CC3D157D73}" type="pres">
      <dgm:prSet presAssocID="{B17123A5-F4A0-4555-9B01-74761238B361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25D0FCDE-D6DE-44B1-A777-B09716889548}" type="pres">
      <dgm:prSet presAssocID="{B17123A5-F4A0-4555-9B01-74761238B361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3582B007-D108-4E3E-A143-AE1704DA5705}" type="pres">
      <dgm:prSet presAssocID="{8F91FE3A-99CC-418E-A52A-18BEA82B526A}" presName="connector1" presStyleLbl="sibTrans2D1" presStyleIdx="0" presStyleCnt="3" custScaleX="99055" custScaleY="91846" custLinFactNeighborX="9222" custLinFactNeighborY="-17919"/>
      <dgm:spPr/>
      <dgm:t>
        <a:bodyPr/>
        <a:lstStyle/>
        <a:p>
          <a:endParaRPr lang="zh-TW" altLang="en-US"/>
        </a:p>
      </dgm:t>
    </dgm:pt>
    <dgm:pt modelId="{87F8F1F0-3C0B-4897-B80E-F31CC43A20A2}" type="pres">
      <dgm:prSet presAssocID="{8ECFCE71-6BF9-4323-AD20-896872AD0EA6}" presName="connector2" presStyleLbl="sibTrans2D1" presStyleIdx="1" presStyleCnt="3" custLinFactNeighborX="-21199" custLinFactNeighborY="-2958"/>
      <dgm:spPr/>
      <dgm:t>
        <a:bodyPr/>
        <a:lstStyle/>
        <a:p>
          <a:endParaRPr lang="zh-TW" altLang="en-US"/>
        </a:p>
      </dgm:t>
    </dgm:pt>
    <dgm:pt modelId="{98CC9632-7B09-4620-B69B-46F21A34DE9D}" type="pres">
      <dgm:prSet presAssocID="{48063974-8588-4AE6-84BB-CC132DC420FE}" presName="connector3" presStyleLbl="sibTrans2D1" presStyleIdx="2" presStyleCnt="3" custAng="530950" custScaleX="131366" custScaleY="84476"/>
      <dgm:spPr/>
      <dgm:t>
        <a:bodyPr/>
        <a:lstStyle/>
        <a:p>
          <a:endParaRPr lang="zh-TW" altLang="en-US"/>
        </a:p>
      </dgm:t>
    </dgm:pt>
  </dgm:ptLst>
  <dgm:cxnLst>
    <dgm:cxn modelId="{F5B5D61F-9198-4EC8-B613-8F81A3A5D546}" type="presOf" srcId="{48063974-8588-4AE6-84BB-CC132DC420FE}" destId="{98CC9632-7B09-4620-B69B-46F21A34DE9D}" srcOrd="0" destOrd="0" presId="urn:microsoft.com/office/officeart/2005/8/layout/gear1"/>
    <dgm:cxn modelId="{691829BD-C649-49EE-A4F4-1FFA78EC7852}" type="presOf" srcId="{8ECFCE71-6BF9-4323-AD20-896872AD0EA6}" destId="{87F8F1F0-3C0B-4897-B80E-F31CC43A20A2}" srcOrd="0" destOrd="0" presId="urn:microsoft.com/office/officeart/2005/8/layout/gear1"/>
    <dgm:cxn modelId="{0F546424-F042-4A21-8FF6-CF4F32BCFF03}" type="presOf" srcId="{B17123A5-F4A0-4555-9B01-74761238B361}" destId="{25D0FCDE-D6DE-44B1-A777-B09716889548}" srcOrd="3" destOrd="0" presId="urn:microsoft.com/office/officeart/2005/8/layout/gear1"/>
    <dgm:cxn modelId="{F6ECA882-E447-459E-BC5E-49DD7234045C}" type="presOf" srcId="{116FD768-FE53-4BAD-AA34-34BA42D1BDC3}" destId="{BC963892-603E-409A-A648-D1B1D4C68E8D}" srcOrd="0" destOrd="0" presId="urn:microsoft.com/office/officeart/2005/8/layout/gear1"/>
    <dgm:cxn modelId="{9CCC25DE-E61A-4C5A-8C2D-56E86041E221}" type="presOf" srcId="{B17123A5-F4A0-4555-9B01-74761238B361}" destId="{67587C07-7D5D-4EAB-86F5-E8CC3D157D73}" srcOrd="2" destOrd="0" presId="urn:microsoft.com/office/officeart/2005/8/layout/gear1"/>
    <dgm:cxn modelId="{4CBFA343-9960-4177-9DEE-6D6AEBBC7EEA}" type="presOf" srcId="{B17123A5-F4A0-4555-9B01-74761238B361}" destId="{169A7C2B-F4F8-4B72-95C3-34123D35E330}" srcOrd="0" destOrd="0" presId="urn:microsoft.com/office/officeart/2005/8/layout/gear1"/>
    <dgm:cxn modelId="{7674AC4D-DD31-47CC-8966-21C986FD6D98}" type="presOf" srcId="{B17123A5-F4A0-4555-9B01-74761238B361}" destId="{71583EAD-D69B-4122-A9D2-22D74D218C96}" srcOrd="1" destOrd="0" presId="urn:microsoft.com/office/officeart/2005/8/layout/gear1"/>
    <dgm:cxn modelId="{185B08AD-57C2-4687-8842-4951BCFF2BF8}" type="presOf" srcId="{2618DABF-70C6-49CF-8DBA-25E96865D21D}" destId="{E814C12D-FAE0-4A9B-B5E8-8215AC139044}" srcOrd="0" destOrd="0" presId="urn:microsoft.com/office/officeart/2005/8/layout/gear1"/>
    <dgm:cxn modelId="{7CEA412B-01C3-4172-8626-F10E02DB81E3}" type="presOf" srcId="{4A0B7EE1-F856-4DA5-93BC-D99D2D87D4AE}" destId="{BCD99867-FD8D-4B5E-9A7D-32461CAB9836}" srcOrd="2" destOrd="0" presId="urn:microsoft.com/office/officeart/2005/8/layout/gear1"/>
    <dgm:cxn modelId="{856382B9-856A-4D53-8D4B-3960F05CE3BC}" type="presOf" srcId="{2618DABF-70C6-49CF-8DBA-25E96865D21D}" destId="{CD40453F-8C2C-4E5A-AB42-AA309DE80587}" srcOrd="1" destOrd="0" presId="urn:microsoft.com/office/officeart/2005/8/layout/gear1"/>
    <dgm:cxn modelId="{5360D2DB-9B77-422D-A9D0-31DB8302108E}" type="presOf" srcId="{4A0B7EE1-F856-4DA5-93BC-D99D2D87D4AE}" destId="{AC0397C3-2928-4E5B-AFC6-B296D497269B}" srcOrd="1" destOrd="0" presId="urn:microsoft.com/office/officeart/2005/8/layout/gear1"/>
    <dgm:cxn modelId="{2127FF08-6903-497F-8AEF-54E41DA492EE}" srcId="{116FD768-FE53-4BAD-AA34-34BA42D1BDC3}" destId="{4A0B7EE1-F856-4DA5-93BC-D99D2D87D4AE}" srcOrd="1" destOrd="0" parTransId="{DA80402C-5DBC-4F44-ADFF-83934D1C6893}" sibTransId="{8ECFCE71-6BF9-4323-AD20-896872AD0EA6}"/>
    <dgm:cxn modelId="{7010AC89-861C-43E8-9EED-318A082D992B}" srcId="{116FD768-FE53-4BAD-AA34-34BA42D1BDC3}" destId="{B17123A5-F4A0-4555-9B01-74761238B361}" srcOrd="2" destOrd="0" parTransId="{5B1C4364-0B01-4264-91A8-25778F5B25A9}" sibTransId="{48063974-8588-4AE6-84BB-CC132DC420FE}"/>
    <dgm:cxn modelId="{48361E45-C82D-4F73-8A92-C1CAFF41D998}" srcId="{116FD768-FE53-4BAD-AA34-34BA42D1BDC3}" destId="{2618DABF-70C6-49CF-8DBA-25E96865D21D}" srcOrd="0" destOrd="0" parTransId="{58DDD407-AC42-4041-BDED-55A425FC8017}" sibTransId="{8F91FE3A-99CC-418E-A52A-18BEA82B526A}"/>
    <dgm:cxn modelId="{25B0BD88-6ABA-4AF5-ADD1-43D4D363330B}" type="presOf" srcId="{2618DABF-70C6-49CF-8DBA-25E96865D21D}" destId="{C7177438-881A-41F0-96FE-71AE5DF23E61}" srcOrd="2" destOrd="0" presId="urn:microsoft.com/office/officeart/2005/8/layout/gear1"/>
    <dgm:cxn modelId="{99EC9D76-2AA2-4604-981D-4ED6D414EB41}" type="presOf" srcId="{8F91FE3A-99CC-418E-A52A-18BEA82B526A}" destId="{3582B007-D108-4E3E-A143-AE1704DA5705}" srcOrd="0" destOrd="0" presId="urn:microsoft.com/office/officeart/2005/8/layout/gear1"/>
    <dgm:cxn modelId="{A252E734-ABCC-4C7A-94FE-88FB6B84332C}" type="presOf" srcId="{4A0B7EE1-F856-4DA5-93BC-D99D2D87D4AE}" destId="{11AAFE90-7DEB-4F5A-B9CF-F063E95CCE60}" srcOrd="0" destOrd="0" presId="urn:microsoft.com/office/officeart/2005/8/layout/gear1"/>
    <dgm:cxn modelId="{6A517BDB-ECE7-4631-A354-503FAA9A63B1}" type="presParOf" srcId="{BC963892-603E-409A-A648-D1B1D4C68E8D}" destId="{E814C12D-FAE0-4A9B-B5E8-8215AC139044}" srcOrd="0" destOrd="0" presId="urn:microsoft.com/office/officeart/2005/8/layout/gear1"/>
    <dgm:cxn modelId="{78A543A1-7FBE-4D6A-B882-F0147F07CC55}" type="presParOf" srcId="{BC963892-603E-409A-A648-D1B1D4C68E8D}" destId="{CD40453F-8C2C-4E5A-AB42-AA309DE80587}" srcOrd="1" destOrd="0" presId="urn:microsoft.com/office/officeart/2005/8/layout/gear1"/>
    <dgm:cxn modelId="{2D760613-C7C5-41DA-A722-54A0025DDEB5}" type="presParOf" srcId="{BC963892-603E-409A-A648-D1B1D4C68E8D}" destId="{C7177438-881A-41F0-96FE-71AE5DF23E61}" srcOrd="2" destOrd="0" presId="urn:microsoft.com/office/officeart/2005/8/layout/gear1"/>
    <dgm:cxn modelId="{C35C891F-B439-4B1E-B01C-3592223CB36C}" type="presParOf" srcId="{BC963892-603E-409A-A648-D1B1D4C68E8D}" destId="{11AAFE90-7DEB-4F5A-B9CF-F063E95CCE60}" srcOrd="3" destOrd="0" presId="urn:microsoft.com/office/officeart/2005/8/layout/gear1"/>
    <dgm:cxn modelId="{D576911D-9E44-45FE-92A5-E56C751FA324}" type="presParOf" srcId="{BC963892-603E-409A-A648-D1B1D4C68E8D}" destId="{AC0397C3-2928-4E5B-AFC6-B296D497269B}" srcOrd="4" destOrd="0" presId="urn:microsoft.com/office/officeart/2005/8/layout/gear1"/>
    <dgm:cxn modelId="{12D07128-86A3-48AE-A005-02563A077020}" type="presParOf" srcId="{BC963892-603E-409A-A648-D1B1D4C68E8D}" destId="{BCD99867-FD8D-4B5E-9A7D-32461CAB9836}" srcOrd="5" destOrd="0" presId="urn:microsoft.com/office/officeart/2005/8/layout/gear1"/>
    <dgm:cxn modelId="{B7C5F404-AA23-4BDC-9C6B-02444F20A5FC}" type="presParOf" srcId="{BC963892-603E-409A-A648-D1B1D4C68E8D}" destId="{169A7C2B-F4F8-4B72-95C3-34123D35E330}" srcOrd="6" destOrd="0" presId="urn:microsoft.com/office/officeart/2005/8/layout/gear1"/>
    <dgm:cxn modelId="{6E82838F-F883-47C2-B0A6-BA283E1257D7}" type="presParOf" srcId="{BC963892-603E-409A-A648-D1B1D4C68E8D}" destId="{71583EAD-D69B-4122-A9D2-22D74D218C96}" srcOrd="7" destOrd="0" presId="urn:microsoft.com/office/officeart/2005/8/layout/gear1"/>
    <dgm:cxn modelId="{5BDEBBCD-9824-4915-B065-552731FB1266}" type="presParOf" srcId="{BC963892-603E-409A-A648-D1B1D4C68E8D}" destId="{67587C07-7D5D-4EAB-86F5-E8CC3D157D73}" srcOrd="8" destOrd="0" presId="urn:microsoft.com/office/officeart/2005/8/layout/gear1"/>
    <dgm:cxn modelId="{B8454AB3-34E2-4AAE-A985-EE72B2D6CEA1}" type="presParOf" srcId="{BC963892-603E-409A-A648-D1B1D4C68E8D}" destId="{25D0FCDE-D6DE-44B1-A777-B09716889548}" srcOrd="9" destOrd="0" presId="urn:microsoft.com/office/officeart/2005/8/layout/gear1"/>
    <dgm:cxn modelId="{FACAB095-73C2-48D7-BDF9-5563652932EA}" type="presParOf" srcId="{BC963892-603E-409A-A648-D1B1D4C68E8D}" destId="{3582B007-D108-4E3E-A143-AE1704DA5705}" srcOrd="10" destOrd="0" presId="urn:microsoft.com/office/officeart/2005/8/layout/gear1"/>
    <dgm:cxn modelId="{4D30C796-3C56-414D-A437-DC540AC82B1A}" type="presParOf" srcId="{BC963892-603E-409A-A648-D1B1D4C68E8D}" destId="{87F8F1F0-3C0B-4897-B80E-F31CC43A20A2}" srcOrd="11" destOrd="0" presId="urn:microsoft.com/office/officeart/2005/8/layout/gear1"/>
    <dgm:cxn modelId="{DCBD47FE-5E17-437C-9A36-CCA889CCC5AF}" type="presParOf" srcId="{BC963892-603E-409A-A648-D1B1D4C68E8D}" destId="{98CC9632-7B09-4620-B69B-46F21A34DE9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4C12D-FAE0-4A9B-B5E8-8215AC139044}">
      <dsp:nvSpPr>
        <dsp:cNvPr id="0" name=""/>
        <dsp:cNvSpPr/>
      </dsp:nvSpPr>
      <dsp:spPr>
        <a:xfrm>
          <a:off x="3511865" y="2654571"/>
          <a:ext cx="2256334" cy="203906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健康體位</a:t>
          </a:r>
          <a:endParaRPr lang="zh-TW" altLang="en-US" sz="2300" kern="1200" dirty="0"/>
        </a:p>
      </dsp:txBody>
      <dsp:txXfrm>
        <a:off x="3949250" y="3132213"/>
        <a:ext cx="1381564" cy="1048124"/>
      </dsp:txXfrm>
    </dsp:sp>
    <dsp:sp modelId="{11AAFE90-7DEB-4F5A-B9CF-F063E95CCE60}">
      <dsp:nvSpPr>
        <dsp:cNvPr id="0" name=""/>
        <dsp:cNvSpPr/>
      </dsp:nvSpPr>
      <dsp:spPr>
        <a:xfrm>
          <a:off x="1132898" y="2377057"/>
          <a:ext cx="2341668" cy="201265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自我管理</a:t>
          </a:r>
          <a:endParaRPr lang="zh-TW" altLang="en-US" sz="2300" kern="1200" dirty="0"/>
        </a:p>
      </dsp:txBody>
      <dsp:txXfrm>
        <a:off x="1687416" y="2886812"/>
        <a:ext cx="1232632" cy="993148"/>
      </dsp:txXfrm>
    </dsp:sp>
    <dsp:sp modelId="{169A7C2B-F4F8-4B72-95C3-34123D35E330}">
      <dsp:nvSpPr>
        <dsp:cNvPr id="0" name=""/>
        <dsp:cNvSpPr/>
      </dsp:nvSpPr>
      <dsp:spPr>
        <a:xfrm rot="20700000">
          <a:off x="2611987" y="289103"/>
          <a:ext cx="2372460" cy="210394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動態生活</a:t>
          </a:r>
          <a:endParaRPr lang="zh-TW" altLang="en-US" sz="2300" kern="1200" dirty="0"/>
        </a:p>
      </dsp:txBody>
      <dsp:txXfrm rot="-20700000">
        <a:off x="3148264" y="734634"/>
        <a:ext cx="1299907" cy="1212885"/>
      </dsp:txXfrm>
    </dsp:sp>
    <dsp:sp modelId="{3582B007-D108-4E3E-A143-AE1704DA5705}">
      <dsp:nvSpPr>
        <dsp:cNvPr id="0" name=""/>
        <dsp:cNvSpPr/>
      </dsp:nvSpPr>
      <dsp:spPr>
        <a:xfrm>
          <a:off x="3448868" y="1479374"/>
          <a:ext cx="3354497" cy="3110364"/>
        </a:xfrm>
        <a:prstGeom prst="circularArrow">
          <a:avLst>
            <a:gd name="adj1" fmla="val 4688"/>
            <a:gd name="adj2" fmla="val 299029"/>
            <a:gd name="adj3" fmla="val 2529143"/>
            <a:gd name="adj4" fmla="val 1583359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8F1F0-3C0B-4897-B80E-F31CC43A20A2}">
      <dsp:nvSpPr>
        <dsp:cNvPr id="0" name=""/>
        <dsp:cNvSpPr/>
      </dsp:nvSpPr>
      <dsp:spPr>
        <a:xfrm>
          <a:off x="915498" y="1224740"/>
          <a:ext cx="2460503" cy="246050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C9632-7B09-4620-B69B-46F21A34DE9D}">
      <dsp:nvSpPr>
        <dsp:cNvPr id="0" name=""/>
        <dsp:cNvSpPr/>
      </dsp:nvSpPr>
      <dsp:spPr>
        <a:xfrm rot="530950">
          <a:off x="2003442" y="188771"/>
          <a:ext cx="3485032" cy="224107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52470-DD5E-42AB-A22C-CDDDEB09DEA5}" type="datetimeFigureOut">
              <a:rPr lang="zh-TW" altLang="en-US" smtClean="0"/>
              <a:t>2021/1/14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1BCF5-B617-420D-9211-6A6CDD272F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7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1E92-5DDE-419C-83C2-EED58EF94018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2239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CAB6BED-C259-405F-A310-2676B4587E70}" type="datetimeFigureOut">
              <a:rPr lang="zh-TW" altLang="en-US" smtClean="0"/>
              <a:t>2021/1/14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8137-BC13-4B53-A33D-409B164EE5E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41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6BED-C259-405F-A310-2676B4587E70}" type="datetimeFigureOut">
              <a:rPr lang="zh-TW" altLang="en-US" smtClean="0"/>
              <a:t>2021/1/14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8137-BC13-4B53-A33D-409B164EE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63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6BED-C259-405F-A310-2676B4587E70}" type="datetimeFigureOut">
              <a:rPr lang="zh-TW" altLang="en-US" smtClean="0"/>
              <a:t>2021/1/14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8137-BC13-4B53-A33D-409B164EE5E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58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6BED-C259-405F-A310-2676B4587E70}" type="datetimeFigureOut">
              <a:rPr lang="zh-TW" altLang="en-US" smtClean="0"/>
              <a:t>2021/1/14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8137-BC13-4B53-A33D-409B164EE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318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6BED-C259-405F-A310-2676B4587E70}" type="datetimeFigureOut">
              <a:rPr lang="zh-TW" altLang="en-US" smtClean="0"/>
              <a:t>2021/1/14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8137-BC13-4B53-A33D-409B164EE5E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08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6BED-C259-405F-A310-2676B4587E70}" type="datetimeFigureOut">
              <a:rPr lang="zh-TW" altLang="en-US" smtClean="0"/>
              <a:t>2021/1/14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8137-BC13-4B53-A33D-409B164EE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43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6BED-C259-405F-A310-2676B4587E70}" type="datetimeFigureOut">
              <a:rPr lang="zh-TW" altLang="en-US" smtClean="0"/>
              <a:t>2021/1/14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8137-BC13-4B53-A33D-409B164EE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123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6BED-C259-405F-A310-2676B4587E70}" type="datetimeFigureOut">
              <a:rPr lang="zh-TW" altLang="en-US" smtClean="0"/>
              <a:t>2021/1/14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8137-BC13-4B53-A33D-409B164EE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258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6BED-C259-405F-A310-2676B4587E70}" type="datetimeFigureOut">
              <a:rPr lang="zh-TW" altLang="en-US" smtClean="0"/>
              <a:t>2021/1/14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8137-BC13-4B53-A33D-409B164EE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941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6BED-C259-405F-A310-2676B4587E70}" type="datetimeFigureOut">
              <a:rPr lang="zh-TW" altLang="en-US" smtClean="0"/>
              <a:t>2021/1/14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8137-BC13-4B53-A33D-409B164EE5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14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6BED-C259-405F-A310-2676B4587E70}" type="datetimeFigureOut">
              <a:rPr lang="zh-TW" altLang="en-US" smtClean="0"/>
              <a:t>2021/1/14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8137-BC13-4B53-A33D-409B164EE5E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38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AB6BED-C259-405F-A310-2676B4587E70}" type="datetimeFigureOut">
              <a:rPr lang="zh-TW" altLang="en-US" smtClean="0"/>
              <a:t>2021/1/14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9A18137-BC13-4B53-A33D-409B164EE5E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45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2" Target="../media/image5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3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55.jpeg" Type="http://schemas.openxmlformats.org/officeDocument/2006/relationships/image"/><Relationship Id="rId2" Target="../media/image54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57.jpeg" Type="http://schemas.openxmlformats.org/officeDocument/2006/relationships/image"/><Relationship Id="rId4" Target="../media/image56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 ?><Relationships xmlns="http://schemas.openxmlformats.org/package/2006/relationships"><Relationship Id="rId3" Target="../media/image64.jpeg" Type="http://schemas.openxmlformats.org/officeDocument/2006/relationships/image"/><Relationship Id="rId2" Target="http://www.google.com.tw/url?sa=i&amp;rct=j&amp;q=&amp;esrc=s&amp;frm=1&amp;source=images&amp;cd=&amp;cad=rja&amp;docid=jZpWEcei62T2TM&amp;tbnid=hX6mHx8P91_KMM:&amp;ved=0CAUQjRw&amp;url=http://blog.roodo.com/karateboy/archives/284445.html&amp;ei=0pfPUrGKPIrdkgW124DgCA&amp;psig=AFQjCNHduNa3pDFkG0JMLCUT6spGfDFF3g&amp;ust=1389422905403399" TargetMode="External" Type="http://schemas.openxmlformats.org/officeDocument/2006/relationships/hyperlink"/><Relationship Id="rId1" Target="../slideLayouts/slideLayout7.xml" Type="http://schemas.openxmlformats.org/officeDocument/2006/relationships/slideLayout"/><Relationship Id="rId6" Target="../media/image67.jpeg" Type="http://schemas.openxmlformats.org/officeDocument/2006/relationships/image"/><Relationship Id="rId5" Target="../media/image66.jpeg" Type="http://schemas.openxmlformats.org/officeDocument/2006/relationships/image"/><Relationship Id="rId4" Target="../media/image65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69.jpeg" Type="http://schemas.openxmlformats.org/officeDocument/2006/relationships/image"/><Relationship Id="rId2" Target="../media/image68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3" Target="../media/image71.png" Type="http://schemas.openxmlformats.org/officeDocument/2006/relationships/image"/><Relationship Id="rId2" Target="../media/image70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72.jpe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 ?><Relationships xmlns="http://schemas.openxmlformats.org/package/2006/relationships"><Relationship Id="rId3" Target="../media/image76.jpeg" Type="http://schemas.openxmlformats.org/officeDocument/2006/relationships/image"/><Relationship Id="rId2" Target="../media/image75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79.jpeg" Type="http://schemas.openxmlformats.org/officeDocument/2006/relationships/image"/><Relationship Id="rId5" Target="../media/image78.jpeg" Type="http://schemas.openxmlformats.org/officeDocument/2006/relationships/image"/><Relationship Id="rId4" Target="../media/image77.jpe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3" Target="../media/image81.jpeg" Type="http://schemas.openxmlformats.org/officeDocument/2006/relationships/image"/><Relationship Id="rId2" Target="../media/image80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84.jpeg" Type="http://schemas.openxmlformats.org/officeDocument/2006/relationships/image"/><Relationship Id="rId5" Target="../media/image83.jpeg" Type="http://schemas.openxmlformats.org/officeDocument/2006/relationships/image"/><Relationship Id="rId4" Target="../media/image82.pn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 ?><Relationships xmlns="http://schemas.openxmlformats.org/package/2006/relationships"><Relationship Id="rId8" Target="../media/image15.jpeg" Type="http://schemas.openxmlformats.org/officeDocument/2006/relationships/image"/><Relationship Id="rId3" Target="../slideLayouts/slideLayout2.xml" Type="http://schemas.openxmlformats.org/officeDocument/2006/relationships/slideLayout"/><Relationship Id="rId7" Target="../media/image14.jpeg" Type="http://schemas.openxmlformats.org/officeDocument/2006/relationships/image"/><Relationship Id="rId2" Target="../media/media1.MP4" Type="http://schemas.openxmlformats.org/officeDocument/2006/relationships/video"/><Relationship Id="rId1" Target="../media/media1.MP4" Type="http://schemas.microsoft.com/office/2007/relationships/media"/><Relationship Id="rId6" Target="../media/image13.jpeg" Type="http://schemas.openxmlformats.org/officeDocument/2006/relationships/image"/><Relationship Id="rId5" Target="../media/image12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53916" y="4951344"/>
            <a:ext cx="7816362" cy="1463040"/>
          </a:xfrm>
        </p:spPr>
        <p:txBody>
          <a:bodyPr>
            <a:normAutofit/>
          </a:bodyPr>
          <a:lstStyle/>
          <a:p>
            <a:r>
              <a:rPr lang="en-US" altLang="zh-TW" sz="3500" dirty="0" smtClean="0"/>
              <a:t>109-1</a:t>
            </a:r>
            <a:r>
              <a:rPr lang="zh-TW" altLang="en-US" sz="3500" dirty="0" smtClean="0"/>
              <a:t>期末體育發展暨健康促進會議</a:t>
            </a:r>
            <a:endParaRPr lang="zh-TW" altLang="en-US" sz="35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319846" y="5257800"/>
            <a:ext cx="967154" cy="597878"/>
          </a:xfrm>
        </p:spPr>
        <p:txBody>
          <a:bodyPr/>
          <a:lstStyle/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59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7037" y="0"/>
            <a:ext cx="9720072" cy="1499616"/>
          </a:xfrm>
        </p:spPr>
        <p:txBody>
          <a:bodyPr/>
          <a:lstStyle/>
          <a:p>
            <a:r>
              <a:rPr lang="en-US" altLang="zh-TW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8.</a:t>
            </a:r>
            <a:r>
              <a:rPr lang="zh-TW" altLang="en-US" sz="3600" dirty="0">
                <a:solidFill>
                  <a:prstClr val="black">
                    <a:lumMod val="95000"/>
                    <a:lumOff val="5000"/>
                  </a:prstClr>
                </a:solidFill>
              </a:rPr>
              <a:t>校外體育活動成果</a:t>
            </a:r>
            <a:r>
              <a:rPr lang="en-US" altLang="zh-TW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(</a:t>
            </a:r>
            <a:r>
              <a:rPr lang="zh-TW" altLang="en-US" sz="3600" dirty="0">
                <a:solidFill>
                  <a:prstClr val="black">
                    <a:lumMod val="95000"/>
                    <a:lumOff val="5000"/>
                  </a:prstClr>
                </a:solidFill>
              </a:rPr>
              <a:t>臺北市教育盃</a:t>
            </a:r>
            <a:r>
              <a:rPr lang="zh-TW" alt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籃球賽</a:t>
            </a:r>
            <a:r>
              <a:rPr lang="en-US" altLang="zh-TW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7" y="1241623"/>
            <a:ext cx="3446835" cy="258396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71" y="1241623"/>
            <a:ext cx="3446836" cy="258396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478" y="1241624"/>
            <a:ext cx="3446834" cy="258396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7" y="4056869"/>
            <a:ext cx="3446835" cy="258396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47" y="4056869"/>
            <a:ext cx="3446836" cy="2583961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726938" y="4692074"/>
            <a:ext cx="32600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時間</a:t>
            </a:r>
            <a:r>
              <a:rPr lang="en-US" altLang="zh-TW" dirty="0" smtClean="0"/>
              <a:t>:109.10.15-11.05</a:t>
            </a:r>
          </a:p>
          <a:p>
            <a:r>
              <a:rPr lang="zh-TW" altLang="en-US" dirty="0" smtClean="0"/>
              <a:t>地點</a:t>
            </a:r>
            <a:r>
              <a:rPr lang="en-US" altLang="zh-TW" dirty="0" smtClean="0"/>
              <a:t>:</a:t>
            </a:r>
            <a:r>
              <a:rPr lang="zh-TW" altLang="en-US" dirty="0" smtClean="0"/>
              <a:t>懷生國中</a:t>
            </a:r>
            <a:endParaRPr lang="en-US" altLang="zh-TW" dirty="0" smtClean="0"/>
          </a:p>
          <a:p>
            <a:r>
              <a:rPr lang="zh-TW" altLang="en-US" dirty="0" smtClean="0"/>
              <a:t>對</a:t>
            </a:r>
            <a:r>
              <a:rPr lang="zh-TW" altLang="en-US" dirty="0"/>
              <a:t>象</a:t>
            </a:r>
            <a:r>
              <a:rPr lang="en-US" altLang="zh-TW" dirty="0" smtClean="0"/>
              <a:t>:</a:t>
            </a:r>
            <a:r>
              <a:rPr lang="zh-TW" altLang="en-US" dirty="0" smtClean="0"/>
              <a:t>本校籃球隊</a:t>
            </a:r>
            <a:endParaRPr lang="en-US" altLang="zh-TW" dirty="0" smtClean="0"/>
          </a:p>
          <a:p>
            <a:r>
              <a:rPr lang="zh-TW" altLang="en-US" dirty="0" smtClean="0"/>
              <a:t>帶隊老師</a:t>
            </a:r>
            <a:r>
              <a:rPr lang="en-US" altLang="zh-TW" dirty="0" smtClean="0"/>
              <a:t>:</a:t>
            </a:r>
            <a:r>
              <a:rPr lang="zh-TW" altLang="en-US" dirty="0" smtClean="0"/>
              <a:t>黃亭凱</a:t>
            </a:r>
            <a:r>
              <a:rPr lang="zh-TW" altLang="en-US" dirty="0"/>
              <a:t>組長。</a:t>
            </a:r>
            <a:endParaRPr lang="en-US" altLang="zh-TW" dirty="0" smtClean="0"/>
          </a:p>
          <a:p>
            <a:r>
              <a:rPr lang="zh-TW" altLang="en-US" dirty="0" smtClean="0"/>
              <a:t>指導教練</a:t>
            </a:r>
            <a:r>
              <a:rPr lang="en-US" altLang="zh-TW" dirty="0" smtClean="0"/>
              <a:t>:</a:t>
            </a:r>
            <a:r>
              <a:rPr lang="zh-TW" altLang="en-US" dirty="0" smtClean="0"/>
              <a:t>張志宇教練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65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401" y="0"/>
            <a:ext cx="10973908" cy="1505527"/>
          </a:xfrm>
        </p:spPr>
        <p:txBody>
          <a:bodyPr/>
          <a:lstStyle/>
          <a:p>
            <a:r>
              <a:rPr lang="en-US" altLang="zh-TW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9.</a:t>
            </a:r>
            <a:r>
              <a:rPr lang="zh-TW" altLang="en-US" sz="3600" dirty="0">
                <a:solidFill>
                  <a:prstClr val="black">
                    <a:lumMod val="95000"/>
                    <a:lumOff val="5000"/>
                  </a:prstClr>
                </a:solidFill>
              </a:rPr>
              <a:t>校外體育活動成果</a:t>
            </a:r>
            <a:r>
              <a:rPr lang="en-US" altLang="zh-TW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(</a:t>
            </a:r>
            <a:r>
              <a:rPr lang="zh-TW" altLang="en-US" sz="3600" dirty="0">
                <a:solidFill>
                  <a:prstClr val="black">
                    <a:lumMod val="95000"/>
                    <a:lumOff val="5000"/>
                  </a:prstClr>
                </a:solidFill>
              </a:rPr>
              <a:t>教育部全國室內拔河</a:t>
            </a:r>
            <a:r>
              <a:rPr lang="zh-TW" alt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錦標賽</a:t>
            </a:r>
            <a:r>
              <a:rPr lang="en-US" altLang="zh-TW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82" y="1197274"/>
            <a:ext cx="3555881" cy="266570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1" y="1197274"/>
            <a:ext cx="3555881" cy="266570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861" y="1197274"/>
            <a:ext cx="3590347" cy="269154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1" y="4049273"/>
            <a:ext cx="3561848" cy="267018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81" y="4053748"/>
            <a:ext cx="3555881" cy="266570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726939" y="4692073"/>
            <a:ext cx="32222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時間</a:t>
            </a:r>
            <a:r>
              <a:rPr lang="en-US" altLang="zh-TW" dirty="0" smtClean="0"/>
              <a:t>:109.11.28</a:t>
            </a:r>
          </a:p>
          <a:p>
            <a:r>
              <a:rPr lang="zh-TW" altLang="en-US" dirty="0" smtClean="0"/>
              <a:t>地點</a:t>
            </a:r>
            <a:r>
              <a:rPr lang="en-US" altLang="zh-TW" dirty="0" smtClean="0"/>
              <a:t>:</a:t>
            </a:r>
            <a:r>
              <a:rPr lang="zh-TW" altLang="en-US" dirty="0" smtClean="0"/>
              <a:t>國立體育大</a:t>
            </a:r>
            <a:r>
              <a:rPr lang="zh-TW" altLang="en-US" dirty="0"/>
              <a:t>學</a:t>
            </a:r>
            <a:endParaRPr lang="en-US" altLang="zh-TW" dirty="0" smtClean="0"/>
          </a:p>
          <a:p>
            <a:r>
              <a:rPr lang="zh-TW" altLang="en-US" dirty="0" smtClean="0"/>
              <a:t>對</a:t>
            </a:r>
            <a:r>
              <a:rPr lang="zh-TW" altLang="en-US" dirty="0"/>
              <a:t>象</a:t>
            </a:r>
            <a:r>
              <a:rPr lang="en-US" altLang="zh-TW" dirty="0" smtClean="0"/>
              <a:t>:</a:t>
            </a:r>
            <a:r>
              <a:rPr lang="zh-TW" altLang="en-US" dirty="0" smtClean="0"/>
              <a:t>本校拔河隊</a:t>
            </a:r>
            <a:endParaRPr lang="en-US" altLang="zh-TW" dirty="0" smtClean="0"/>
          </a:p>
          <a:p>
            <a:r>
              <a:rPr lang="zh-TW" altLang="en-US" dirty="0" smtClean="0"/>
              <a:t>帶隊老師</a:t>
            </a:r>
            <a:r>
              <a:rPr lang="en-US" altLang="zh-TW" dirty="0" smtClean="0"/>
              <a:t>:</a:t>
            </a:r>
            <a:r>
              <a:rPr lang="zh-TW" altLang="en-US" dirty="0" smtClean="0"/>
              <a:t>黃亭凱組長。</a:t>
            </a:r>
            <a:endParaRPr lang="en-US" altLang="zh-TW" dirty="0" smtClean="0"/>
          </a:p>
          <a:p>
            <a:r>
              <a:rPr lang="zh-TW" altLang="en-US" dirty="0" smtClean="0"/>
              <a:t>指導教練</a:t>
            </a:r>
            <a:r>
              <a:rPr lang="en-US" altLang="zh-TW" dirty="0" smtClean="0"/>
              <a:t>:</a:t>
            </a:r>
            <a:r>
              <a:rPr lang="zh-TW" altLang="en-US" dirty="0" smtClean="0"/>
              <a:t>黃亭凱教練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38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3983" y="0"/>
            <a:ext cx="9720072" cy="1499616"/>
          </a:xfrm>
        </p:spPr>
        <p:txBody>
          <a:bodyPr/>
          <a:lstStyle/>
          <a:p>
            <a:r>
              <a:rPr lang="en-US" altLang="zh-TW" sz="3600" dirty="0">
                <a:solidFill>
                  <a:prstClr val="black">
                    <a:lumMod val="95000"/>
                    <a:lumOff val="5000"/>
                  </a:prstClr>
                </a:solidFill>
              </a:rPr>
              <a:t>9.</a:t>
            </a:r>
            <a:r>
              <a:rPr lang="zh-TW" altLang="en-US" sz="3600" dirty="0">
                <a:solidFill>
                  <a:prstClr val="black">
                    <a:lumMod val="95000"/>
                    <a:lumOff val="5000"/>
                  </a:prstClr>
                </a:solidFill>
              </a:rPr>
              <a:t>校外體育活動成果</a:t>
            </a:r>
            <a:r>
              <a:rPr lang="en-US" altLang="zh-TW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(</a:t>
            </a:r>
            <a:r>
              <a:rPr lang="zh-TW" altLang="en-US" sz="3600" dirty="0">
                <a:solidFill>
                  <a:prstClr val="black">
                    <a:lumMod val="95000"/>
                    <a:lumOff val="5000"/>
                  </a:prstClr>
                </a:solidFill>
              </a:rPr>
              <a:t>全國籃球乙級</a:t>
            </a:r>
            <a:r>
              <a:rPr lang="zh-TW" alt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聯賽</a:t>
            </a:r>
            <a:r>
              <a:rPr lang="en-US" altLang="zh-TW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18" y="4052714"/>
            <a:ext cx="3317003" cy="248663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864" y="1431253"/>
            <a:ext cx="3054460" cy="229084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3" y="4052714"/>
            <a:ext cx="3317004" cy="248663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2" y="1431253"/>
            <a:ext cx="3069993" cy="230145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3" y="1431254"/>
            <a:ext cx="3451270" cy="229084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726938" y="4692074"/>
            <a:ext cx="32600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時間</a:t>
            </a:r>
            <a:r>
              <a:rPr lang="en-US" altLang="zh-TW" dirty="0" smtClean="0"/>
              <a:t>:109.12.14-12.21</a:t>
            </a:r>
          </a:p>
          <a:p>
            <a:r>
              <a:rPr lang="zh-TW" altLang="en-US" dirty="0" smtClean="0"/>
              <a:t>地點</a:t>
            </a:r>
            <a:r>
              <a:rPr lang="en-US" altLang="zh-TW" dirty="0" smtClean="0"/>
              <a:t>:</a:t>
            </a:r>
            <a:r>
              <a:rPr lang="zh-TW" altLang="en-US" dirty="0" smtClean="0"/>
              <a:t>永</a:t>
            </a:r>
            <a:r>
              <a:rPr lang="zh-TW" altLang="en-US" dirty="0"/>
              <a:t>吉</a:t>
            </a:r>
            <a:r>
              <a:rPr lang="zh-TW" altLang="en-US" dirty="0" smtClean="0"/>
              <a:t>國中、興雅國中</a:t>
            </a:r>
            <a:endParaRPr lang="en-US" altLang="zh-TW" dirty="0" smtClean="0"/>
          </a:p>
          <a:p>
            <a:r>
              <a:rPr lang="zh-TW" altLang="en-US" dirty="0" smtClean="0"/>
              <a:t>對</a:t>
            </a:r>
            <a:r>
              <a:rPr lang="zh-TW" altLang="en-US" dirty="0"/>
              <a:t>象</a:t>
            </a:r>
            <a:r>
              <a:rPr lang="en-US" altLang="zh-TW" dirty="0" smtClean="0"/>
              <a:t>:</a:t>
            </a:r>
            <a:r>
              <a:rPr lang="zh-TW" altLang="en-US" dirty="0" smtClean="0"/>
              <a:t>本校籃球隊</a:t>
            </a:r>
            <a:endParaRPr lang="en-US" altLang="zh-TW" dirty="0" smtClean="0"/>
          </a:p>
          <a:p>
            <a:r>
              <a:rPr lang="zh-TW" altLang="en-US" dirty="0" smtClean="0"/>
              <a:t>帶隊老師</a:t>
            </a:r>
            <a:r>
              <a:rPr lang="en-US" altLang="zh-TW" dirty="0" smtClean="0"/>
              <a:t>:</a:t>
            </a:r>
            <a:r>
              <a:rPr lang="zh-TW" altLang="en-US" dirty="0" smtClean="0"/>
              <a:t>黃亭凱組長。</a:t>
            </a:r>
            <a:endParaRPr lang="en-US" altLang="zh-TW" dirty="0" smtClean="0"/>
          </a:p>
          <a:p>
            <a:r>
              <a:rPr lang="zh-TW" altLang="en-US" dirty="0" smtClean="0"/>
              <a:t>指導教練</a:t>
            </a:r>
            <a:r>
              <a:rPr lang="en-US" altLang="zh-TW" dirty="0" smtClean="0"/>
              <a:t>:</a:t>
            </a:r>
            <a:r>
              <a:rPr lang="zh-TW" altLang="en-US" dirty="0" smtClean="0"/>
              <a:t>張志宇教練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98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籃球隊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教練</a:t>
            </a:r>
            <a:r>
              <a:rPr lang="en-US" altLang="zh-TW" dirty="0" smtClean="0"/>
              <a:t>:</a:t>
            </a:r>
            <a:r>
              <a:rPr lang="zh-TW" altLang="en-US" dirty="0" smtClean="0"/>
              <a:t>張志宇 教練</a:t>
            </a:r>
            <a:endParaRPr lang="en-US" altLang="zh-TW" dirty="0" smtClean="0"/>
          </a:p>
          <a:p>
            <a:r>
              <a:rPr lang="zh-TW" altLang="en-US" dirty="0" smtClean="0"/>
              <a:t>家長委員代表</a:t>
            </a:r>
            <a:r>
              <a:rPr lang="en-US" altLang="zh-TW" dirty="0" smtClean="0"/>
              <a:t>:</a:t>
            </a:r>
            <a:r>
              <a:rPr lang="zh-TW" altLang="en-US" dirty="0" smtClean="0"/>
              <a:t>程麗蓉 </a:t>
            </a:r>
            <a:r>
              <a:rPr lang="en-US" altLang="zh-TW" dirty="0" smtClean="0"/>
              <a:t>(</a:t>
            </a:r>
            <a:r>
              <a:rPr lang="zh-TW" altLang="en-US" dirty="0" smtClean="0"/>
              <a:t>梅廷愷媽媽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成員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　</a:t>
            </a:r>
            <a:r>
              <a:rPr lang="zh-TW" altLang="en-US" dirty="0"/>
              <a:t>　８年級：朱恩</a:t>
            </a:r>
            <a:r>
              <a:rPr lang="zh-TW" altLang="en-US" dirty="0" smtClean="0"/>
              <a:t>里、周</a:t>
            </a:r>
            <a:r>
              <a:rPr lang="zh-TW" altLang="en-US" dirty="0"/>
              <a:t>宸</a:t>
            </a:r>
            <a:r>
              <a:rPr lang="zh-TW" altLang="en-US" dirty="0" smtClean="0"/>
              <a:t>陽、梅廷愷、李</a:t>
            </a:r>
            <a:r>
              <a:rPr lang="zh-TW" altLang="en-US" dirty="0"/>
              <a:t>宇</a:t>
            </a:r>
            <a:r>
              <a:rPr lang="zh-TW" altLang="en-US" dirty="0" smtClean="0"/>
              <a:t>庠。</a:t>
            </a:r>
            <a:endParaRPr lang="en-US" altLang="zh-TW" dirty="0" smtClean="0"/>
          </a:p>
          <a:p>
            <a:r>
              <a:rPr lang="zh-TW" altLang="en-US" dirty="0"/>
              <a:t>　　７年級：</a:t>
            </a:r>
            <a:r>
              <a:rPr lang="zh-TW" altLang="en-US" dirty="0" smtClean="0"/>
              <a:t>杜孝澤、劉承恩、鄺</a:t>
            </a:r>
            <a:r>
              <a:rPr lang="zh-TW" altLang="en-US" dirty="0"/>
              <a:t>品</a:t>
            </a:r>
            <a:r>
              <a:rPr lang="zh-TW" altLang="en-US" dirty="0" smtClean="0"/>
              <a:t>謙、林</a:t>
            </a:r>
            <a:r>
              <a:rPr lang="zh-TW" altLang="en-US" dirty="0"/>
              <a:t>祐</a:t>
            </a:r>
            <a:r>
              <a:rPr lang="zh-TW" altLang="en-US" dirty="0" smtClean="0"/>
              <a:t>希、高</a:t>
            </a:r>
            <a:r>
              <a:rPr lang="zh-TW" altLang="en-US" dirty="0"/>
              <a:t>詠</a:t>
            </a:r>
            <a:r>
              <a:rPr lang="zh-TW" altLang="en-US" dirty="0" smtClean="0"/>
              <a:t>鈞、劉諺澤、于</a:t>
            </a:r>
            <a:r>
              <a:rPr lang="zh-TW" altLang="en-US" dirty="0"/>
              <a:t>抱忱</a:t>
            </a:r>
          </a:p>
          <a:p>
            <a:pPr marL="0" indent="0">
              <a:buNone/>
            </a:pPr>
            <a:r>
              <a:rPr lang="zh-TW" altLang="en-US" dirty="0"/>
              <a:t>　</a:t>
            </a:r>
            <a:r>
              <a:rPr lang="zh-TW" altLang="en-US" dirty="0" smtClean="0"/>
              <a:t>　　　　　　許</a:t>
            </a:r>
            <a:r>
              <a:rPr lang="zh-TW" altLang="en-US" dirty="0"/>
              <a:t>峻嘉、</a:t>
            </a:r>
            <a:r>
              <a:rPr lang="zh-TW" altLang="en-US" dirty="0" smtClean="0"/>
              <a:t>杜承謙、吳子棠、王</a:t>
            </a:r>
            <a:r>
              <a:rPr lang="zh-TW" altLang="en-US" dirty="0"/>
              <a:t>艦</a:t>
            </a:r>
            <a:r>
              <a:rPr lang="zh-TW" altLang="en-US" dirty="0" smtClean="0"/>
              <a:t>鴻、宋</a:t>
            </a:r>
            <a:r>
              <a:rPr lang="zh-TW" altLang="en-US" dirty="0"/>
              <a:t>雲</a:t>
            </a:r>
            <a:r>
              <a:rPr lang="zh-TW" altLang="en-US" dirty="0" smtClean="0"/>
              <a:t>宸、溫</a:t>
            </a:r>
            <a:r>
              <a:rPr lang="zh-TW" altLang="en-US" dirty="0"/>
              <a:t>宸</a:t>
            </a:r>
            <a:r>
              <a:rPr lang="zh-TW" altLang="en-US" dirty="0" smtClean="0"/>
              <a:t>嘉、洪</a:t>
            </a:r>
            <a:r>
              <a:rPr lang="zh-TW" altLang="en-US" dirty="0"/>
              <a:t>定</a:t>
            </a:r>
            <a:r>
              <a:rPr lang="zh-TW" altLang="en-US" dirty="0" smtClean="0"/>
              <a:t>輔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成員共：１８位。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練習時間：每週一（早自習）、三（社課）、日（下午）。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074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拔河社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26258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教練：黃亭凱</a:t>
            </a:r>
            <a:endParaRPr lang="en-US" altLang="zh-TW" dirty="0" smtClean="0"/>
          </a:p>
          <a:p>
            <a:r>
              <a:rPr lang="zh-TW" altLang="en-US" dirty="0" smtClean="0"/>
              <a:t>成員：</a:t>
            </a:r>
            <a:endParaRPr lang="en-US" altLang="zh-TW" dirty="0" smtClean="0"/>
          </a:p>
          <a:p>
            <a:r>
              <a:rPr lang="zh-TW" altLang="en-US" dirty="0" smtClean="0"/>
              <a:t>　８</a:t>
            </a:r>
            <a:r>
              <a:rPr lang="zh-TW" altLang="en-US" dirty="0"/>
              <a:t>年級</a:t>
            </a:r>
            <a:r>
              <a:rPr lang="zh-TW" altLang="en-US" dirty="0" smtClean="0"/>
              <a:t>：鄭元豪、鄭維澤、陳</a:t>
            </a:r>
            <a:r>
              <a:rPr lang="zh-TW" altLang="en-US" dirty="0"/>
              <a:t>睿</a:t>
            </a:r>
            <a:r>
              <a:rPr lang="zh-TW" altLang="en-US" dirty="0" smtClean="0"/>
              <a:t>堂、張</a:t>
            </a:r>
            <a:r>
              <a:rPr lang="zh-TW" altLang="en-US" dirty="0"/>
              <a:t>允</a:t>
            </a:r>
            <a:r>
              <a:rPr lang="zh-TW" altLang="en-US" dirty="0" smtClean="0"/>
              <a:t>禔、廖允成、費</a:t>
            </a:r>
            <a:r>
              <a:rPr lang="zh-TW" altLang="en-US" dirty="0"/>
              <a:t>果</a:t>
            </a:r>
            <a:r>
              <a:rPr lang="zh-TW" altLang="en-US" dirty="0" smtClean="0"/>
              <a:t>恩、高</a:t>
            </a:r>
            <a:r>
              <a:rPr lang="zh-TW" altLang="en-US" dirty="0"/>
              <a:t>梓</a:t>
            </a:r>
            <a:r>
              <a:rPr lang="zh-TW" altLang="en-US" dirty="0" smtClean="0"/>
              <a:t>瑄、</a:t>
            </a:r>
            <a:endParaRPr lang="en-US" altLang="zh-TW" dirty="0" smtClean="0"/>
          </a:p>
          <a:p>
            <a:r>
              <a:rPr lang="zh-TW" altLang="en-US" dirty="0"/>
              <a:t>　</a:t>
            </a:r>
            <a:r>
              <a:rPr lang="zh-TW" altLang="en-US" dirty="0" smtClean="0"/>
              <a:t>　　　　張子傑、陳</a:t>
            </a:r>
            <a:r>
              <a:rPr lang="zh-TW" altLang="en-US" dirty="0"/>
              <a:t>尉</a:t>
            </a:r>
            <a:r>
              <a:rPr lang="zh-TW" altLang="en-US" dirty="0" smtClean="0"/>
              <a:t>治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　７年級：何</a:t>
            </a:r>
            <a:r>
              <a:rPr lang="zh-TW" altLang="en-US" dirty="0"/>
              <a:t>宣</a:t>
            </a:r>
            <a:r>
              <a:rPr lang="zh-TW" altLang="en-US" dirty="0" smtClean="0"/>
              <a:t>帆</a:t>
            </a:r>
            <a:r>
              <a:rPr lang="zh-TW" altLang="en-US" dirty="0"/>
              <a:t>、</a:t>
            </a:r>
            <a:r>
              <a:rPr lang="zh-TW" altLang="en-US" dirty="0" smtClean="0"/>
              <a:t>陸一鑫</a:t>
            </a:r>
            <a:r>
              <a:rPr lang="zh-TW" altLang="en-US" dirty="0"/>
              <a:t>、</a:t>
            </a:r>
            <a:r>
              <a:rPr lang="zh-TW" altLang="en-US" dirty="0" smtClean="0"/>
              <a:t>高</a:t>
            </a:r>
            <a:r>
              <a:rPr lang="zh-TW" altLang="en-US" dirty="0"/>
              <a:t>伊</a:t>
            </a:r>
            <a:r>
              <a:rPr lang="zh-TW" altLang="en-US" dirty="0" smtClean="0"/>
              <a:t>辰</a:t>
            </a:r>
            <a:r>
              <a:rPr lang="zh-TW" altLang="en-US" dirty="0"/>
              <a:t>、</a:t>
            </a:r>
            <a:r>
              <a:rPr lang="zh-TW" altLang="en-US" dirty="0" smtClean="0"/>
              <a:t>楊</a:t>
            </a:r>
            <a:r>
              <a:rPr lang="zh-TW" altLang="en-US" dirty="0"/>
              <a:t>紫</a:t>
            </a:r>
            <a:r>
              <a:rPr lang="zh-TW" altLang="en-US" dirty="0" smtClean="0"/>
              <a:t>媞</a:t>
            </a:r>
            <a:r>
              <a:rPr lang="zh-TW" altLang="en-US" dirty="0"/>
              <a:t>、</a:t>
            </a:r>
            <a:r>
              <a:rPr lang="zh-TW" altLang="en-US" dirty="0" smtClean="0"/>
              <a:t>高子麒</a:t>
            </a:r>
            <a:r>
              <a:rPr lang="zh-TW" altLang="en-US" dirty="0"/>
              <a:t>、</a:t>
            </a:r>
            <a:r>
              <a:rPr lang="zh-TW" altLang="en-US" dirty="0" smtClean="0"/>
              <a:t>廖品勳</a:t>
            </a:r>
            <a:r>
              <a:rPr lang="zh-TW" altLang="en-US" dirty="0"/>
              <a:t>、</a:t>
            </a:r>
            <a:r>
              <a:rPr lang="zh-TW" altLang="en-US" dirty="0" smtClean="0"/>
              <a:t>張庭瑜</a:t>
            </a:r>
            <a:r>
              <a:rPr lang="zh-TW" altLang="en-US" dirty="0"/>
              <a:t>、</a:t>
            </a:r>
            <a:endParaRPr lang="en-US" altLang="zh-TW" dirty="0"/>
          </a:p>
          <a:p>
            <a:r>
              <a:rPr lang="zh-TW" altLang="en-US" dirty="0" smtClean="0"/>
              <a:t>　　　　　林</a:t>
            </a:r>
            <a:r>
              <a:rPr lang="zh-TW" altLang="en-US" dirty="0"/>
              <a:t>恩</a:t>
            </a:r>
            <a:r>
              <a:rPr lang="zh-TW" altLang="en-US" dirty="0" smtClean="0"/>
              <a:t>霆</a:t>
            </a:r>
            <a:r>
              <a:rPr lang="zh-TW" altLang="en-US" dirty="0"/>
              <a:t>、</a:t>
            </a:r>
            <a:r>
              <a:rPr lang="zh-TW" altLang="en-US" dirty="0" smtClean="0"/>
              <a:t>丁</a:t>
            </a:r>
            <a:r>
              <a:rPr lang="zh-TW" altLang="en-US" dirty="0"/>
              <a:t>相</a:t>
            </a:r>
            <a:r>
              <a:rPr lang="zh-TW" altLang="en-US" dirty="0" smtClean="0"/>
              <a:t>輔</a:t>
            </a:r>
            <a:r>
              <a:rPr lang="zh-TW" altLang="en-US" dirty="0"/>
              <a:t>、</a:t>
            </a:r>
            <a:r>
              <a:rPr lang="zh-TW" altLang="en-US" dirty="0" smtClean="0"/>
              <a:t>邱</a:t>
            </a:r>
            <a:r>
              <a:rPr lang="zh-TW" altLang="en-US" dirty="0"/>
              <a:t>沛</a:t>
            </a:r>
            <a:r>
              <a:rPr lang="zh-TW" altLang="en-US" dirty="0" smtClean="0"/>
              <a:t>恩、許歐展。</a:t>
            </a:r>
            <a:endParaRPr lang="en-US" altLang="zh-TW" dirty="0" smtClean="0"/>
          </a:p>
          <a:p>
            <a:r>
              <a:rPr lang="zh-TW" altLang="en-US" dirty="0"/>
              <a:t>待</a:t>
            </a:r>
            <a:r>
              <a:rPr lang="zh-TW" altLang="en-US" dirty="0" smtClean="0"/>
              <a:t>加入：費加德、賴芊芊、張韻楚、曾歆淯</a:t>
            </a:r>
            <a:endParaRPr lang="en-US" altLang="zh-TW" dirty="0" smtClean="0"/>
          </a:p>
          <a:p>
            <a:r>
              <a:rPr lang="zh-TW" altLang="en-US" dirty="0" smtClean="0"/>
              <a:t>共２４名。</a:t>
            </a:r>
            <a:endParaRPr lang="zh-TW" altLang="en-US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6702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業務推展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396123"/>
              </p:ext>
            </p:extLst>
          </p:nvPr>
        </p:nvGraphicFramePr>
        <p:xfrm>
          <a:off x="1023938" y="1708150"/>
          <a:ext cx="972026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87">
                  <a:extLst>
                    <a:ext uri="{9D8B030D-6E8A-4147-A177-3AD203B41FA5}">
                      <a16:colId xmlns:a16="http://schemas.microsoft.com/office/drawing/2014/main" val="2459955935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2115550450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1413076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體適能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游泳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/>
                        <a:t>課間活動</a:t>
                      </a:r>
                      <a:endParaRPr lang="zh-TW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343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學生體能現況：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金牌</a:t>
                      </a:r>
                      <a:r>
                        <a:rPr lang="en-US" altLang="zh-TW" dirty="0" smtClean="0"/>
                        <a:t>11</a:t>
                      </a:r>
                      <a:r>
                        <a:rPr lang="zh-TW" altLang="en-US" dirty="0" smtClean="0"/>
                        <a:t>人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銀牌</a:t>
                      </a:r>
                      <a:r>
                        <a:rPr lang="en-US" altLang="zh-TW" dirty="0" smtClean="0"/>
                        <a:t>17</a:t>
                      </a:r>
                      <a:r>
                        <a:rPr lang="zh-TW" altLang="en-US" dirty="0" smtClean="0"/>
                        <a:t>人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銅牌</a:t>
                      </a:r>
                      <a:r>
                        <a:rPr lang="en-US" altLang="zh-TW" dirty="0" smtClean="0"/>
                        <a:t>72</a:t>
                      </a:r>
                      <a:r>
                        <a:rPr lang="zh-TW" altLang="en-US" dirty="0" smtClean="0"/>
                        <a:t>人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通過率</a:t>
                      </a:r>
                      <a:r>
                        <a:rPr lang="en-US" altLang="zh-TW" dirty="0" smtClean="0"/>
                        <a:t>74.1%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本學期上課班級</a:t>
                      </a:r>
                      <a:r>
                        <a:rPr lang="en-US" altLang="zh-TW" dirty="0" smtClean="0"/>
                        <a:t>:</a:t>
                      </a:r>
                    </a:p>
                    <a:p>
                      <a:r>
                        <a:rPr lang="zh-TW" altLang="en-US" dirty="0" smtClean="0"/>
                        <a:t>　　</a:t>
                      </a:r>
                      <a:r>
                        <a:rPr lang="en-US" altLang="zh-TW" dirty="0" smtClean="0"/>
                        <a:t>8</a:t>
                      </a:r>
                      <a:r>
                        <a:rPr lang="zh-TW" altLang="en-US" dirty="0" smtClean="0"/>
                        <a:t>年誠班、</a:t>
                      </a:r>
                      <a:r>
                        <a:rPr lang="en-US" altLang="zh-TW" dirty="0" smtClean="0"/>
                        <a:t>8</a:t>
                      </a:r>
                      <a:r>
                        <a:rPr lang="zh-TW" altLang="en-US" dirty="0" smtClean="0"/>
                        <a:t>年勤班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　　</a:t>
                      </a:r>
                      <a:r>
                        <a:rPr lang="en-US" altLang="zh-TW" dirty="0" smtClean="0"/>
                        <a:t>7</a:t>
                      </a:r>
                      <a:r>
                        <a:rPr lang="zh-TW" altLang="en-US" dirty="0" smtClean="0"/>
                        <a:t>年誠班、</a:t>
                      </a:r>
                      <a:r>
                        <a:rPr lang="en-US" altLang="zh-TW" dirty="0" smtClean="0"/>
                        <a:t>7</a:t>
                      </a:r>
                      <a:r>
                        <a:rPr lang="zh-TW" altLang="en-US" dirty="0" smtClean="0"/>
                        <a:t>年美班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共</a:t>
                      </a:r>
                      <a:r>
                        <a:rPr lang="en-US" altLang="zh-TW" dirty="0" smtClean="0"/>
                        <a:t>106</a:t>
                      </a:r>
                      <a:r>
                        <a:rPr lang="zh-TW" altLang="en-US" dirty="0" smtClean="0"/>
                        <a:t>人，檢測人數</a:t>
                      </a:r>
                      <a:r>
                        <a:rPr lang="en-US" altLang="zh-TW" dirty="0" smtClean="0"/>
                        <a:t>96</a:t>
                      </a:r>
                      <a:r>
                        <a:rPr lang="zh-TW" altLang="en-US" dirty="0" smtClean="0"/>
                        <a:t>人。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通過率</a:t>
                      </a:r>
                      <a:r>
                        <a:rPr lang="en-US" altLang="zh-TW" dirty="0" smtClean="0"/>
                        <a:t>:70%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大下課班級活動率</a:t>
                      </a:r>
                      <a:r>
                        <a:rPr lang="en-US" altLang="zh-TW" dirty="0" smtClean="0"/>
                        <a:t>:</a:t>
                      </a:r>
                    </a:p>
                    <a:p>
                      <a:r>
                        <a:rPr lang="zh-TW" altLang="en-US" dirty="0" smtClean="0"/>
                        <a:t>跑走</a:t>
                      </a:r>
                      <a:r>
                        <a:rPr lang="en-US" altLang="zh-TW" dirty="0" smtClean="0"/>
                        <a:t>5</a:t>
                      </a:r>
                      <a:r>
                        <a:rPr lang="zh-TW" altLang="en-US" dirty="0" smtClean="0"/>
                        <a:t>圈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活力操</a:t>
                      </a:r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88%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468008"/>
                  </a:ext>
                </a:extLst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4206663"/>
            <a:ext cx="3193194" cy="239658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077" y="4206663"/>
            <a:ext cx="3211982" cy="240759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68" y="4206663"/>
            <a:ext cx="3322608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70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7" name="Rectangle 17"/>
          <p:cNvSpPr>
            <a:spLocks noChangeArrowheads="1"/>
          </p:cNvSpPr>
          <p:nvPr/>
        </p:nvSpPr>
        <p:spPr bwMode="auto">
          <a:xfrm>
            <a:off x="5241926" y="30781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TW" altLang="zh-TW">
              <a:solidFill>
                <a:srgbClr val="325B2B"/>
              </a:solidFill>
              <a:latin typeface="華康中圓體" pitchFamily="49" charset="-120"/>
            </a:endParaRPr>
          </a:p>
        </p:txBody>
      </p:sp>
      <p:sp>
        <p:nvSpPr>
          <p:cNvPr id="389140" name="Text Box 20"/>
          <p:cNvSpPr txBox="1">
            <a:spLocks noChangeArrowheads="1"/>
          </p:cNvSpPr>
          <p:nvPr/>
        </p:nvSpPr>
        <p:spPr bwMode="auto">
          <a:xfrm>
            <a:off x="1991544" y="188641"/>
            <a:ext cx="7274520" cy="830997"/>
          </a:xfrm>
          <a:prstGeom prst="rect">
            <a:avLst/>
          </a:prstGeom>
          <a:solidFill>
            <a:srgbClr val="E1F4FF"/>
          </a:solidFill>
          <a:ln>
            <a:noFill/>
          </a:ln>
          <a:effectLst>
            <a:prstShdw prst="shdw17" dist="17961" dir="2700000">
              <a:srgbClr val="E1F4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CC99FF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b="1" dirty="0"/>
              <a:t>積極辦理學生健康檢查工作，竭力提升學生矯治率且完整的資訊管理</a:t>
            </a:r>
            <a:endParaRPr lang="zh-TW" altLang="en-US" sz="2400" dirty="0">
              <a:solidFill>
                <a:schemeClr val="tx2"/>
              </a:solidFill>
            </a:endParaRPr>
          </a:p>
        </p:txBody>
      </p:sp>
      <p:sp>
        <p:nvSpPr>
          <p:cNvPr id="389142" name="Rectangle 22"/>
          <p:cNvSpPr>
            <a:spLocks noChangeArrowheads="1"/>
          </p:cNvSpPr>
          <p:nvPr/>
        </p:nvSpPr>
        <p:spPr bwMode="auto">
          <a:xfrm>
            <a:off x="1723151" y="1506488"/>
            <a:ext cx="599932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55600" indent="-355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534988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成立健檢小組，並進行擬定健檢實施計畫。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對於受檢學生進行健檢宣導。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發放健檢通知書及同意書徵求家長同意。</a:t>
            </a:r>
          </a:p>
          <a:p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對於受檢醫生性別與健檢事項予以正向宣導。</a:t>
            </a:r>
          </a:p>
        </p:txBody>
      </p:sp>
      <p:sp>
        <p:nvSpPr>
          <p:cNvPr id="389145" name="Text Box 25"/>
          <p:cNvSpPr txBox="1">
            <a:spLocks noChangeArrowheads="1"/>
          </p:cNvSpPr>
          <p:nvPr/>
        </p:nvSpPr>
        <p:spPr bwMode="auto">
          <a:xfrm>
            <a:off x="7983698" y="3756189"/>
            <a:ext cx="27013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600" dirty="0"/>
              <a:t>新生健檢</a:t>
            </a:r>
            <a:r>
              <a:rPr lang="en-US" altLang="zh-TW" sz="1600" dirty="0"/>
              <a:t>:</a:t>
            </a:r>
            <a:r>
              <a:rPr lang="zh-TW" altLang="en-US" sz="1600" dirty="0"/>
              <a:t>男女分檢注重隱私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3445480"/>
            <a:ext cx="2631559" cy="173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984375" y="5281598"/>
            <a:ext cx="2389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TW" altLang="en-US" sz="1600" dirty="0"/>
              <a:t>心臟病篩檢</a:t>
            </a:r>
            <a:r>
              <a:rPr lang="en-US" altLang="zh-TW" sz="1600" dirty="0"/>
              <a:t>(109.10.19)</a:t>
            </a:r>
          </a:p>
          <a:p>
            <a:r>
              <a:rPr lang="zh-TW" altLang="en-US" sz="1600" dirty="0"/>
              <a:t>初檢：</a:t>
            </a:r>
            <a:r>
              <a:rPr lang="en-US" altLang="zh-TW" sz="1600" dirty="0"/>
              <a:t>12</a:t>
            </a:r>
            <a:r>
              <a:rPr lang="zh-TW" altLang="en-US" sz="1600" dirty="0"/>
              <a:t>人</a:t>
            </a:r>
            <a:r>
              <a:rPr lang="zh-TW" altLang="en-US" sz="1600" dirty="0" smtClean="0"/>
              <a:t>；</a:t>
            </a:r>
            <a:endParaRPr lang="en-US" altLang="zh-TW" sz="1600" dirty="0" smtClean="0"/>
          </a:p>
          <a:p>
            <a:r>
              <a:rPr lang="zh-TW" altLang="en-US" sz="1600" dirty="0" smtClean="0"/>
              <a:t>複</a:t>
            </a:r>
            <a:r>
              <a:rPr lang="zh-TW" altLang="en-US" sz="1600" dirty="0"/>
              <a:t>檢：</a:t>
            </a:r>
            <a:r>
              <a:rPr lang="en-US" altLang="zh-TW" sz="1600" dirty="0"/>
              <a:t>2</a:t>
            </a:r>
            <a:r>
              <a:rPr lang="zh-TW" altLang="en-US" sz="1600" dirty="0"/>
              <a:t>人</a:t>
            </a:r>
            <a:r>
              <a:rPr lang="zh-TW" altLang="en-US" sz="1600" dirty="0" smtClean="0"/>
              <a:t>；</a:t>
            </a:r>
            <a:endParaRPr lang="en-US" altLang="zh-TW" sz="1600" dirty="0" smtClean="0"/>
          </a:p>
          <a:p>
            <a:r>
              <a:rPr lang="zh-TW" altLang="en-US" sz="1600" dirty="0" smtClean="0"/>
              <a:t>結果</a:t>
            </a:r>
            <a:r>
              <a:rPr lang="en-US" altLang="zh-TW" sz="1600" dirty="0"/>
              <a:t>:1</a:t>
            </a:r>
            <a:r>
              <a:rPr lang="zh-TW" altLang="en-US" sz="1600" dirty="0"/>
              <a:t>人須後續追蹤。</a:t>
            </a:r>
          </a:p>
        </p:txBody>
      </p:sp>
      <p:sp>
        <p:nvSpPr>
          <p:cNvPr id="3" name="AutoShape 6" descr="data:image/jpeg;base64,/9j/4AAQSkZJRgABAQAAAQABAAD/2wCEAAkGBhQSERUUEhQVFBUVFxQVGBgXFRcXGBcVFxcVFBUVFRQXHCYeFxwjGRQUHy8gJCcpLCwsFR4xNTAqNSYrLCkBCQoKDgwOGg8PGiokHyUsLCkpKSwsKSksLCwsLCwsLCwpLCkpKSkpKSksLCwpLCwsKSwsLCwsKSwsLCwsLCwpLP/AABEIAPgAywMBIgACEQEDEQH/xAAcAAACAwEBAQEAAAAAAAAAAAADBQIEBgEABwj/xAA6EAABAwIEBAQEBQMDBQEAAAABAAIRAyEEBRIxBkFRYRMicYEyQpGhBxRSscEj0fBD4fEVFiQzcoL/xAAbAQACAwEBAQAAAAAAAAAAAAADBAECBQAGB//EADARAAICAQQBAwEHAwUAAAAAAAECAAMRBBIhMQUTQVEyFCIjYXGBkaGx8AYVQlLB/9oADAMBAAIRAxEAPwD44afmPqf3VpuGtKlToeY+p/dNjl50ShPYqYzJC55ml/CPLC6u50WC+i8Z4Y+C5JPwcwfkcY5rccTYYeC6ehWjWw9Pb8gxZjtfM/PxpXK42lZXq1KHH1KAynJheYNp5myu0yq2jGyYYTcLj6ELuHoHdR6245acy46n138NajAH6okgQSp8Qwazi3a2yyvCOdUaU+MYPKZ/hEz3jWi10U7/AFWqtiNXweYjYpzmUM33WcxzmgHUrVfPPFcABuk3FLHNLW9UhVSTaMyGOFxNfwjnTGUz5ZCX5rifGedAAQuGcO5uGcS0zCT5Lj3uxRbpIueXdHapAW56i/OZeruqUh5toTDIMPUrS5ptEqnxt4rAIY4jrCdfh5gK/gl2mJndXWtWryDzIZyInzHFva8tJv6qxw3gDVffmlme4XEjElppk6jY8l9D4K4WeIc/ymNlDVVsBj95K2Fc5laplnhugKTMDJErXZhkwBkXSuph4MQkbKAXlRacS1kmVtY6R2Wg/wCn66gd+i/vFkoyfCO1gDn+y0mPxtPD0X1Kh0sY0uJ/t1JNo7rZoVa69qyoG45iniHNm0GgG73WYOp5k9hzPovnObupUman6nOeTE7udYucewufoEyZjxjKzcUXWcHtDb+WmLn3Gk35klZ7N6FSu4vLYBADW/pZuG+vM9z2SuqsPv17QtaATFYjBte8k+bUd/NM3knvt7TCk7I6M7P+6bjIXh4IBCYuwLgdkk2sK4AhCufeY3D0PMfU/umdZ50gKswQT6n+VF9ZzjAFkW38R8+wj61kgACfaPwuwYZhgeZMp5xYC6g+OhWJ4K4mZTotY4wR1WjzPO6dSg+HjY81t0shrBBHUQt0t6vkof4nyAjzEHujYSmNSC8ec+pRqL4cF5N+zHCvE9VwsGSUSg2SjYjB6oMrtOmAYCrmQGMGW7JZnGEdqBAT2gy8QmLsE1wEhMUW+mcwVjE8TK5DSPjNBC0OZYIVMWwESAjYTLgKoITQYacQHdFp1OthBijEzQ5fgKTGQWiEtrYfDtrhzWAGeiv1cWQ3ZZzG4kmsJsqaqpUcYghnM0uc5nRfT0lgJjoo8OYsCkdIgA9ElqU9flaZJWhyLJ3MokHe67TYFhz1icRFueZ4wvZ5bjckWRG8VMYfiA9Eh4uwzmFocIBKQimEk2tNLEAT1vjPB06mgWOTzNt/3Y1z7vXMPmwfUgHVJtCxXhd1rfw2yQ1MT40eSjz6vI8oHWAZPspo1LW2BcQ+u8FptNQ1gYjE+l5Zg/DYC74jv27L5pxHmZzfGflqRP5PDmajgYFV45av0i9+knmE3/Enit9sBhDNeqIqOB/9dM7gnkSN+g7kJPRw7MHQbhmbuE1D8xFpnpqP2ELWscLxPI9CXmVA4hlPyUWgNaAI1AfMe3QdPVXX4Ru0JUzFgEQhV87e10AEqumVbslpTkxniMMxjSXcll63ElPUYaT7K9nuZv8AAMiJCyjHWCR1zipgqCen8P4qrU1l7fmKsPRDnwep/dOBgmjYBKGnS+e5/dNmYoFZl5Ynieg8OK/S9syX5dd8LqVE4hBfWlAG+bTuoHMrVgA5SDQSq1WpLl9K4VynB18GKj6DtVOznAmSRz3TldJfgGfPfJWqlzFeRmYrwHRvZCp0jMyteeHqdZznUgWU+QJlZdx0OLf0khAdWUTQ8GlV7N6gziEw8gyrD8W4JnT4ZJw/jGo0DTqAj7Ss+6uqsHQYInoq00V+Qig44PEZ5diC6oBzTgl/i2BKScLvnED0K32Q0ScR6StTRhmxz7zxPm6K6b8VjjEV4ms8C7T9FmqodUrgGy3HEeIquqaQ2Wi0hIDkjy7XIBRdQ5Zx7zEUYhsty/TVBlbV+JLGWASXBcMPaPEfUHWF3MsSQzdamlVTUciUPcyfGeJfXqNbaReFnquBqs3afZaHh7IxisQ+o+rGkwGprn2XCmCGu1eixX04sO6eh0fl7NKoqHImPyfK6uJqtpU2mXHc7NHzOPYL6vmOZUMpwlNgiSQxgO73kjU90cpMk9wFXyDBMy3BvxGJhry3U7qB8tMdSTHueyx2HquxVZ2YYseVtqFP9LR8MDqevvzCbopWhc+8F5DyVmswG4A9pca6nQqPruZqrOYS52kgPeTLWg+sknsOiQYOq59R1SqfM4yenYegThuK8WXviTy5NA2aOwWaq1dbndiQPZLaq7CA+0jxnjvtrlScYmmD2Ei4+qYUsI0md1hy1Nsqz/w2EOBcZt6K/j9dWpK2cD5mxqf9PGtM1HcfiO8+wge0M5FL2cEtj4yuVeKNX+n9wpt4qbF2kKdVbp7W4MDVo/I6YYrGBPnLjc+p/dbvh/DB1Jo0B1lhqOFc9xIGxP7rY5dm5osADTI3MhDVqks++eItVpdXcm6pT/aaXDZVT+ZjR9FRxeVND5aBHZVKWc+IYOoE908yqDQLuY6p0V02p+GQYjedVp223ZE+fZjhIe63NfQuCKenLah6lyTYTJTiKpmx3K2mV5M+nhjRDTeb+qQ0ysjMxHGDF7rQygTLZRnLW0nA73SHE5Z4jy8Te9lb4m4cdhQDqB1HlyRuHXOm4nlCBWS7ithDU2tpwbKziaTI8vD8vLN7ELBOyEh0OcR7L7JlbGUaVmmDeO6z/FOLY5o8oaJ3tMlauppUgFh1xI0/kbqmYqfqOTMfkuXNZWaGTexPZfUsrydtMlwMyIWCwdJtOswnYlfRH4oeHIPJTo6xtJHzFdRa1r7nOYjzuk/Dh1UkOZNx8w/ulrXMrjU10c/8Co8XZkNGmSSTtKTUWPIilIdb2SF1u2wjuUC8TaVqf9FtzbulGY03FtrptlFB7qAa+7wg5jjTQ062E6iGiBzK1WvCqR8gQYGTM1w5lbqddzzMOHstnkeUBzzWqABjCS2eZHzHsP8ANkTLMIXvu2ABJS/jXO7flKBiYD3DYN5snqUGtQlYzCZycxFxHmRzLEBjT/4tIzb/AFHf7/t3KfPrU6dHSWSY+g5AKhleUuptaGiGi/qev+f2R8ZllR4vZVt+g/Jlc7jKPhYYCXFonlP8LP47I2OeXUH2PLlKs4vgOq4+WqbqeUcPvolzHkkg2KQeskAMI/otXZprN1ZipvD7yYLgqpw7muLLuI6BaqmwtfBVnh+qx1WrqAkEBAfT17M5xPQafz1oY+oMzHGk4btP0KHK+qflqe8CVQqZRSJJht+yV9Ks9NNCvzyn6kInzHCuu6RF1Y1BVuH8y/MYkUntsS77LZjhelvpMeqcHjrbCT1A6LzenpoVHzkTLU68OBHULYZC2cO6DzKbUeD6LWWY2SJl0q3l2UMY3QA0A7gLT0elNKnJnnvM+RTW2KawQB8xBkTz4xhbOs52j4oWayvLdGJrt5MLY9CJWgeJG6LpayqbT8mZLHJzMlxRg9QBnVBlLcM4tMsE7WCace1/AwwqDm7T9Vb4XwzXYOi8ugubqJA5nqk10b/acg8Qm/8ADxHGDzUvphulwJHNUMxyoVgA6YBBTimABt7oWJeBZbTqLBhoAAxU7JRIeTIHKExe0lpa0wFKhXEbrzKgMqFrFYwvE7uZfN+Ey8OeHGWtJvcGLwqPAbvFdULvlAAWsrY3SyoTya79lieAngPrFp3AP3lIWVIty4HcnJxPpGGIa2yT8VYhrKbKtU+Sm8OP8ADmZsmFOqdIVfE5EzFNY6sXaab9bGgw1xHN45idkw9RYEASuQO4E8WOGHD20jRdU+EOILyDs4gWba6W8PZVrJe8kgEuufiebn/n+69Swb69d7XH4T5h+lp29yBMrSNw4YwNAgAQAOiC4OcH2lswDcTdTfiQUD8uA6x3uhU3Agza5CCz4MhRmWKOIEpTlmZ+Jia7SLNIAt2TKhUaT3S/KawdWrQ3TDiJjdDNmWGIRRjuUq1P+qbqplWGirVM7kK7iKTvF2soZK3z1LfMsPyVoFBH6R3TjLy4/Au1Rq+66ynZMNG5AhQFErG0g9RiBGrHIE+b8KYOmMfTIbq8zrDdfUi4Ma4mnYeiyeXcMMwePw8O1FzzHuCtrnjLPHY/svd6QnaQ2eD7zJsOeRAU8aHs1Cwi3ZBwuMvAuvZTRikARq7eqs02kD/0keg/laa4K4EXiTA1HDF4meZBHpAhPBMLLV6hbmbwCQHU2mO8bp4zGOAHlPrYz/ZU06FlP6mMbR3FvEuRfnG06b3Foa4u9bQjZZlwoUWUWmQyQJ7mVn/xDzSrTw7H0WvDvEg+kH+yNwrXq1MNSe8kPIMk77o9debyPyllq3fpNcCQ3a6TV8/YHFrgZkg8h9UdhrSbh3e6SVZ1m43NrLSp0ynO6O0UA5jGtmLXkspkXbIVrB1QfinYWCU4Wiw1Jdyabg3SvDZu8VXBjgBeCeit9iDuQvsJc6L1D932E1depTbTeYPwmx5rP5ZmdGPI3QeciJ90MZjUdAkOJPKb9lXx2W16r6bKlMMkyY5NG+3090jbolTV1q57z/SDOkCMAx4myZii5gDTYjlyHqrFOoQ3TNkKhRAAAtFo9OQQaGLFR40OBAJsNyZ39FW5hWuVHEzSu4kjqO8LgmgdzuVzFU9Meqs0TYKvmL7t9VlW5xkzgJA4VpvF1nq+PDHEAWk/VaUFY3NQ4VSHQD26LB8rYyICvzNXxlS2WkMJbZmhJECFey+i4ucbCVn8ObhN2vaW6mVZjcA3HZZ/j7mLktzHfJ0IgXaJDHYGoHySAEPLqRbMkXMoNPiei46HFziLXBlXcEG/IDHQoXlQorGD7xHTZBOYwZt1XHm+6630hBe0zsgeHXLOTI1J6mV4QyfMK+JZWxDCxlN0y+JcL2AX0LM6clwHMJHluFxdPEF1Sv4tB4DmxaCeRT/HO88joCvc0k4OZnMADxFmVYd9MRUte3onVOv3SbD1CSS54eZ5bDsr9M9loIoZcmWRARE2b1qDcWzUP672kN7tCuU4sh5nWeK7GjD+IwsM1bTTIO17wR0U6JMAwradQNwHzDqOIl44y2vXwwbhmhzw8EyQAGwZMlByPC1KVGmyqBraPNBkTPIpznGYNo09b6jaTJAcXCQQflt1S7C1KTtJou/pES032PqiUIPtBbHtDVk52+0YU3b2hZytgTBrES01CyxuD3HRaCmbG8oHCuMD3VqTrBx1tB6izrfQp/1GqUuvt/aMh2rUsPaLcC3+uARuCIPpzWXxbYxNQaZgmwX0DPMNFSnUbv5qZPcCWH6SPZfOWveMSfP5iSC4p/Q2+qxcf9f/AGO6NvUyw+I0yyq0OYT5AHAmZsOZXX/iAz8w+WuNKdLHz5g3qWnrus/nWPIHh6tR5kH7Knl2U1anmp0n1LwNLSQXDqeyat0lLt6lvxgQ1umrcZebrO+Imua2nQeII1ONwYOzY3Hf6KxwriaJMBhbUaAHO5O6QleD4QxLzLcM9hi5c4CTzO61mScNYqnaqaQaAIj4h1k81heU9FKVrrOecn/BMzVLVVVsQx9TrKvjK51NiCOatDA6I11AqtduG1guqeYbDUsG4gjiY4k3Gx9CsAwRPnNQy7zHffb2W9bneGGoATAJKQVPxEwzLtoWveBusbyFK2gKWAmn4+1q3JVcxfgsI9xEMcfQFep4DF0ajvy+XCSZLzUaA7uUQfijUd8FJrVms0/FLHtmNDZkDy7d0ro9NSjEBiT/ABG9ZbdaRlQJusrynF1JOIoUaJOzmu1H3smVHIC27qrZ6gL4PW40x9U+bEVLnkY59l9Fwdd5Y2XOPlE3KnyKUVhd65/eJotnJBxN0MPRb8VWUOMP+s/VYUuPiAAmOkp1TiBYqugesAlEAi96kEZOZnfwdz2tUOJZUeXtptBaHXi5sOy+j4bw67dTT5gLsmL9Oy+RfgxVh+L/APj+StMMW6m/WwkEX9fVekVQTiKMcTR4SqAXs8DwS03vJPeeaZ0z3lUsmz9mJaRWaGOHzA2+vJMXsosuaoA9QnK2CrgwlbDEQ8SYKo6th6javh02F2tsnzzECB6c1aoPEb89kwxgoCmK5LntYeRMXtcc90uxPFuHpEBtLzE/p+5KmuzDNgQocAQOf5eyvQcypT8QEjy3ALhcCRsquV5JVDWAYc0w0AaJkDsHc1DPPxEqUqVR9Kk0lgBAveTGwQsNxhiatNslrHPaHbfD13V0awWHA5xCVu3YE0VPIqkXDW//AKlU8HwkKVYVnYgAtOqw5bEOk7EEhZehnWIeYfUJJMWcNp6BU8ZRqeIWglwIvJJtPNMD1i2zcBkQtZdsgHE3ePfhfED62JJm7WaxpA28oG/O6zucZtldIVCykKlZrSRIJBdsJJtuUPIsu1EMq02vogSWkadD/ldTIuD1GxSXiPhrxHl2Ed4jAf6g3cwi0n9TR/Kvpqx6m1nIA/j9IXTgB9rsQBMc0a3FzpiZdEAwbw3ufstrg/xadRpsp0cMynTaNLW6jboSefU+qSVcD4bIPKbAi5P3JKSYyiA5oLS3qOcSndVi+5UP04M0XQX2fe6x1NfX/EXHHVqe0Dlogfuqz+MMRTc3xqryXwRfkUmfTpEO8Iv5bgKrnzHipTaXAkBsEbDos7VUorooHEVOmTOCOOZ9e4izfw8BQqXMgbm+3NIMqrmqQ8xBGyLx7UIynCSbkNkjnZYHAZ0+m9o1GANrpF6RZwPkxajS+ohI+Z9DxT2DV0+ZZ3M6LIBpjyi6W4DiKrVxApsAOoxBT7NKDxAIDSDcBeY8pUaXGY7o6vSs2/lFuGoMJBBhRzPhetXaCzSLxBKNhzLvgiLSrOLyMspan4h++ry8khp2wxMLqWKsADiZ0cF12PHiOY249/Rb/BUXBvlIEABZjC57hqpbTfrqvkQ4zv1K2Qy+WfC7tCD5F7HZRj+kULEKQxi2hhya0kXTtrDHJDwWVu+Jxt33V1tC26c0FbhMkRC8hjxMrwvwFVy+piIcKrKjPKQIM3MEe6vYrLnwCByE9QVt3CDIBjslOZYMh2phIncfyvScqSwiB57iHJcI5rXhwItzU34B7g1zXDSQbSGkX6pi1zyTqsIt1VZ1FkTrLHGQBEi3SU9pLicwgUYxGtCkBgXtqbDeDPTmkLaMk7QDIvBhaPL6QOFqNPmHfn9ElNIDUSJ6ADZcjfiNCpjmV302tk0vO+IEmVULA6oNUgiC6OnQe6bYX42gMLZnt+ysUcgqPcXNDW7wX/N7C8d0QOFcsT7Q1ZA7iHSwyA0tOwJAF+tlQpZeXvFMVS5xB8wnluE9rUKlEjxQ2xk6Ry7dVZhsPqtaGWE9ew9T0SOv8kNHh1G4kYAjFXfEiKRpsbTpTq2B593EqOZZxTy6m071apuDs696jwLgDYAbz2XKOZuHncAYi5F45CQsDxXi6lXGB5IJ8vl5QNmjsj+J1H+4rwCF9/zMLVpGd9rddn84UVGVHOcz5qhOoNhoLnTboBOyW59TLcUG6hVcNMHkeybNw7qrHNZT0kzIaDb3S7DcJVzXYzS4Sf8A2HtzXomAW0H4E0kKVt95gOIMFzj/AFKYbLhYA7T1VLihtIYqGAhgDZ6zF4W5/wCw3wJqFx1TMH7hcwH4buOLNWuQ+lEgDmdodKyNXqEawbT1EH1dQPDdSXH9QDKsDp28kT0jmsHRw9SrVLhSd7Axt1X27MeGqWJosZUYDTp/CJiIUzh6YaGtIa0WtHJIC/Y2QInRrvSQgDOZ8h4W4crvxIfoc1rHGXG1+07rc4jIH1KgaXc9+y0eIzCix7KWrzuBIHUDco+HxDdWyy9ZWupYF+MTm1127eABxiJaPCLKWznvJv2VvF5WQyWUtUg+VO5PIKnjxW+XaLxuhHT1oDgRU32O+5jM1knDz51Pw7KJBmZBkey2GHdyBFtwqtHKred7yTdWmZe0EG8q+nq9M5xJtuLnM5XwUlFp4UAAIwB5qUJoKIvmIP8Aq7mSwxbuh0A7FUw8HS2SOfIxbqpY7h1jWOLSRY7mTfoUXhut/wCO1lTyubP3MruS20yOMTzcnFITLn9TO3sl5pteIcwG60lUHSQy5PM7JA7K682AAnqmayEPELWRjmMsuYG0XtYIAiAk9Gz3E3nl0TfAYchrw+LxsZ+6gzAEPjQwBcLMMTLqQCZPLsMHEPcLD4R1PU9k4LoElBawMAjkLdkvzGu4tgG7iGj3S9lkkcmDxTnVb026i02dsAbgkE7pTmNJwIpkEBtwTbW7m/v2Wrw4AYANmwB7KGPwTarCHWi4dzaeoWZq9C1y/Vz/AJxGK7xWeuJmW5YKrBS1FkEuMfMRtJPRXKWQUgJaym4jmRJsqFOkfG0O2p3dHMmdI9Nz9E3qVg5vTlZO6S9q6hWOAJFhZumMo130aD2hwDX1ZAA5gXJIR6VSlN+V/oqeZ8JmpVp1mVDNNpbpcLEHczyKf4XBBrQA1sxeb+q1fXwo5OYs4QgHOTEeD4gbiIfQBcwyNryDBUM3x2JFXDtp03eG8uFQxsI8snldaOjh2sENa1gmYAgSURrY/wCUoxyZXcoOQItZg6kQ54CFh+HxHncTeRBTlcLukKnGZXeYr/7comqyqWnXTBa0zaDvI5pkcOOUD2UwVyF2BILEyRMbqIjkua14u6LpWS1LpCiCoHddkToWeqjIXiVDUo3CdI1WzvEekqrisvaTqAOoNIEbHncbe694pDhIdE9DCuyCLSrysDlWJc+k01G6Hx5m76T69FDMsKajNIdpvvB+ilXokmzospGqWNOqbbn+VI/OTmLMDkzqWqH69UbzZOsPhtI/lVqFbVJGyslp3DiPuD7Hb2VWwDkQ4HuZGsVnc5zQNxOFpTd73n2Yxx/chXM4zd1Mt8tiYJ6E7T2OyxmKpOrYhuLE6KJhh/VB85HbcJNrRuwIzVX/AMjPpODd90SobH1AVHLawMEbG49CrnL3KcbkQDDmK83wxHmA9fTkVUwbS5waPU+nNaBzQ6yT4emaNR3wlhiCZ1f/ACeiTKbGz7S4JIwI4XC6Nyh03yARMIkhNAiKzgcCOoXC6NgFEvHNcJUbuZEnqXpQwT091J7FXdOxOyuahyUdQFiZK8CPfkuyTOknFdaSey40kibfVDc+51EztZdgzoVrT19VxxHK6ruq6bA2Q/zEbG6glR3OlrxCN7eyGcQoeOXWM/ugQVxb4nS8ymGzdx5+Z0j2nZCaHC+/p0VioBzuh+PH22R5WFY+UHF0gWu1WBB53PqpEOmQQRzB39ihYl53Nxz/AIUyRO4GlbZXgLKth8SSrOu3JDaM8zMcTCWCAXSdJ082n4v4PslWf1Xim00xLAAA0W09oWor4Zt9IAO4g2n0XzzinEVSS2o8gj5QQIHtusqwlGz8xykbv2mi4GzfxGvpkEGmRAO5Y7a3QGQthTPl918Z/D7MdGLEf6hLHHqNmz7j7r7A0rS077kx8QV64aHa77odbDBwvft/uuKbXq7rnuBx7wNGlAja9giAgXJXK7Z9VF7z2gQCAUHqCYe8m0tdtcIZc7kLKJxQNhb0P+ShjEEDew2Ubl+ZWH8QEf7whtIB59+aDVM35lRcx97GFG/4E7EsVqgix73UfzJIMwpYWmDIJt7Sfc7Llem1m17bG8K2TjM7EDSq37LtVhmbx3UfGG9h7QijGz781QMp4JnSB2iQfqvBoAu0H3Q3AyYIi53tA3UKBDvna8QHDS4EQZh1uRuuyc4xOxLFN8bGFwYs/wCBQawAje9ibW9lYa4jaPoP7IgDESpxK78BWDgW13TLwdZDhpcZA8NrQ0luwNj1lEo0tDQ0vc8jdzrknqYsPQWCs1N1XLxJtt7X/lMnmQTCNde6rYihEkPME3buJ3kdOdkRlSUPEO2C6Sgy0Lh5hHYCOg/zoECibKZqQqMMx3EmcIDvz6CEnz7hmliWw4lrh8LxBcO3cdim/wCY5XPYKTWR0n6x/dAasGSGKzGZH+GzMPVpvZXc8McHEFgGojYTPVbaFEuXDUREUJ1KuxfuEC5N0PUpAIhg4RzuQ+I8+g6qm5oER8It69SVZnfv+y88CEFlzIlVtIGbhq54YBHzD3E9lGq0qJa4DeATEyLnkBO57BKng4AlSMQxqtI+EA9ZKF4kG5meXOOSr1yW2DXOPMCAANvicQJ7IzGQ21iRvbymD7GD7GF2LD3xI4ntZJsIm0f8qVGrJcAWu0fEARI9QFHB0qg1a6pqy2kPha3S9gh7wG/rNyNgdlwVQ2YAF+iuVVOzK9wWNLgR4dLxHHUSS8MY2Ng5xky7YQCJ3hWXt8o+Js3sYcJGxLbGPohHEle/NHkuFtYHAnYMIKoAEyYgSdzHMxue64cSOQCrkrkIfrtmTthX4ntCG6ueq4V7Shmxz7zsCNKlQSok27IePOkjVLQY3eG36FS0CB52+0n9lrt3BQYqxawMIDSTdFqPII0yesgCyi072so+ISo4aGZVGyHWeOSCXIc3srxwS5QkKZqqtTrohqLtgkHuE8Rce/7W90IO59P35KbKcKu2VhGvRAggogcuIkSZXlwFTaAhGcRKtYpfjMvp1Y8VpeBs0lxZMzOiYmYM7ggJtWZOyX1WpawleRKHkQ7ntIuYgC3oIAVY1Cha141EjZazSAuIUViNjCiSh611xQ9xI5nY5ky5dag610VF24TsGFle1IIqLhqXUepOxCvcu6lXfVUTVVd87E0tQDoqzyj1HKvUXo2i8HUK9TbuvR23suNdBIVF4bMsvcDXpdEAu7K096E4gpnAPUOGwYIOXRUXHMU6dOSB1VMQmZZp8vqf4VhUatTzEjrHsLKVPEK/EpLJauFRNSVIFcQJIM8HKbXoZuiUzAk+w6lAYS2YZ7obHzH7BU3U7E9FaY3ruV0shjiUuwlG6iOqIJ73Q9d0bGCAe37FUG1N1jX/AHXxJUZEsF65UqKsat0OrVult8nEuOqqPiWVWpXUPFKMtdj8KJUsB2ZcbVsVDx7qs0FEbTTtehdvqOIJrlHUmaiiSUZrFKE6uhqA55gDe3tNM4WIvf8AzmgubH/P9gvLybxmXgy5QdVXl5V2iRmAcOhQS6N1xeVgSJdGJOJ6J2KLg3+e68vJjGRmFY4gfE/ld1Li8hGEHUNSqSrNN0mOQ+5Xl5WWQZaLLSf+V0UbySPTp2XF5UbuUzJ6wDp3O/SynVk2IXl5BYcyxirH4ex9CsuzGtBiRPTn9FxeWZdStlgBkp0Z417r2ondeXkxXRWnQijWMZNoRWtXF5ODjgQZMIEQFeXleUkvEXDWXl5TIxP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899" y="3445480"/>
            <a:ext cx="1528652" cy="186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796673" y="5527819"/>
            <a:ext cx="2925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TW" altLang="en-US" sz="1600" dirty="0"/>
              <a:t>新生尿液篩檢</a:t>
            </a:r>
            <a:endParaRPr lang="en-US" altLang="zh-TW" sz="1600" dirty="0"/>
          </a:p>
          <a:p>
            <a:r>
              <a:rPr lang="zh-TW" altLang="en-US" sz="1600" dirty="0"/>
              <a:t>初檢</a:t>
            </a:r>
            <a:r>
              <a:rPr lang="en-US" altLang="zh-TW" sz="1600" dirty="0"/>
              <a:t>(109.9.26):</a:t>
            </a:r>
            <a:r>
              <a:rPr lang="en-US" altLang="zh-TW" sz="1600" dirty="0" smtClean="0"/>
              <a:t>6</a:t>
            </a:r>
            <a:r>
              <a:rPr lang="zh-TW" altLang="en-US" sz="1600" dirty="0" smtClean="0"/>
              <a:t>人需</a:t>
            </a:r>
            <a:r>
              <a:rPr lang="zh-TW" altLang="en-US" sz="1600" dirty="0"/>
              <a:t>複檢</a:t>
            </a:r>
            <a:endParaRPr lang="en-US" altLang="zh-TW" sz="1600" dirty="0"/>
          </a:p>
          <a:p>
            <a:r>
              <a:rPr lang="zh-TW" altLang="en-US" sz="1600" dirty="0"/>
              <a:t>複檢</a:t>
            </a:r>
            <a:r>
              <a:rPr lang="en-US" altLang="zh-TW" sz="1600" dirty="0"/>
              <a:t>(109.10.16)</a:t>
            </a:r>
            <a:r>
              <a:rPr lang="zh-TW" altLang="en-US" sz="1600" dirty="0"/>
              <a:t>：</a:t>
            </a:r>
            <a:r>
              <a:rPr lang="en-US" altLang="zh-TW" sz="1600" dirty="0"/>
              <a:t>3</a:t>
            </a:r>
            <a:r>
              <a:rPr lang="zh-TW" altLang="en-US" sz="1600" dirty="0"/>
              <a:t>人需就醫</a:t>
            </a:r>
            <a:endParaRPr lang="en-US" altLang="zh-TW" sz="1600" dirty="0"/>
          </a:p>
          <a:p>
            <a:r>
              <a:rPr lang="zh-TW" altLang="en-US" sz="1600" dirty="0"/>
              <a:t>追蹤就醫：</a:t>
            </a:r>
            <a:r>
              <a:rPr lang="en-US" altLang="zh-TW" sz="1600" dirty="0"/>
              <a:t>1</a:t>
            </a:r>
            <a:r>
              <a:rPr lang="zh-TW" altLang="en-US" sz="1600" dirty="0"/>
              <a:t>人有異常就醫中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97" y="1506488"/>
            <a:ext cx="2915039" cy="218628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97" y="4222452"/>
            <a:ext cx="2916186" cy="21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18846" y="316522"/>
            <a:ext cx="9368222" cy="66420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altLang="en-US" b="1" dirty="0" lang="zh-TW" smtClean="0">
                <a:solidFill>
                  <a:srgbClr val="002060"/>
                </a:solidFill>
              </a:rPr>
              <a:t>健康促進</a:t>
            </a:r>
            <a:endParaRPr altLang="en-US" b="1" dirty="0" lang="zh-TW">
              <a:solidFill>
                <a:srgbClr val="00206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93138" y="6330048"/>
            <a:ext cx="2414444" cy="33855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dirty="0" lang="zh-TW" smtClean="0" sz="1600"/>
              <a:t>牙齒保健宣導</a:t>
            </a:r>
            <a:r>
              <a:rPr altLang="zh-TW" dirty="0" lang="en-US" sz="1600"/>
              <a:t>(</a:t>
            </a:r>
            <a:r>
              <a:rPr altLang="zh-TW" dirty="0" lang="en-US" smtClean="0" sz="1600"/>
              <a:t>109.08.19)</a:t>
            </a:r>
            <a:endParaRPr altLang="en-US" dirty="0" lang="zh-TW" sz="1600"/>
          </a:p>
        </p:txBody>
      </p:sp>
      <p:sp>
        <p:nvSpPr>
          <p:cNvPr id="5" name="文字方塊 4"/>
          <p:cNvSpPr txBox="1"/>
          <p:nvPr/>
        </p:nvSpPr>
        <p:spPr>
          <a:xfrm>
            <a:off x="1093138" y="3503423"/>
            <a:ext cx="2414444" cy="33855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dirty="0" lang="zh-TW" smtClean="0" sz="1600"/>
              <a:t>健康體</a:t>
            </a:r>
            <a:r>
              <a:rPr altLang="en-US" dirty="0" lang="zh-TW" sz="1600"/>
              <a:t>位</a:t>
            </a:r>
            <a:r>
              <a:rPr altLang="en-US" dirty="0" lang="zh-TW" smtClean="0" sz="1600"/>
              <a:t>宣導</a:t>
            </a:r>
            <a:r>
              <a:rPr altLang="zh-TW" dirty="0" lang="en-US" sz="1600"/>
              <a:t>(</a:t>
            </a:r>
            <a:r>
              <a:rPr altLang="zh-TW" dirty="0" lang="en-US" smtClean="0" sz="1600"/>
              <a:t>109.08.19</a:t>
            </a:r>
            <a:r>
              <a:rPr altLang="zh-TW" dirty="0" lang="en-US" sz="1600"/>
              <a:t>)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272624" y="3529138"/>
            <a:ext cx="2414444" cy="33855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dirty="0" lang="zh-TW" smtClean="0" sz="1600"/>
              <a:t>視力保健宣導</a:t>
            </a:r>
            <a:r>
              <a:rPr altLang="zh-TW" dirty="0" lang="en-US" sz="1600"/>
              <a:t>(109.08.19)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8272624" y="6309607"/>
            <a:ext cx="2414444" cy="33855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dirty="0" lang="zh-TW" smtClean="0" sz="1600"/>
              <a:t>流感疫苗接種</a:t>
            </a:r>
            <a:r>
              <a:rPr altLang="zh-TW" dirty="0" lang="en-US" smtClean="0" sz="1600"/>
              <a:t>(109.11.27)</a:t>
            </a:r>
            <a:endParaRPr altLang="en-US" dirty="0" lang="zh-TW" sz="160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89" y="1104367"/>
            <a:ext cx="3213677" cy="235948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538" y="1104367"/>
            <a:ext cx="3259225" cy="2399056"/>
          </a:xfrm>
          <a:prstGeom prst="rect">
            <a:avLst/>
          </a:prstGeom>
        </p:spPr>
      </p:pic>
      <p:pic>
        <p:nvPicPr>
          <p:cNvPr id="10" name="內容版面配置區 9"/>
          <p:cNvPicPr>
            <a:picLocks noChangeAspect="1" noGrp="1"/>
          </p:cNvPicPr>
          <p:nvPr>
            <p:ph idx="1"/>
          </p:nvPr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2" r="59"/>
          <a:stretch/>
        </p:blipFill>
        <p:spPr>
          <a:xfrm>
            <a:off x="845390" y="3922988"/>
            <a:ext cx="3205680" cy="2326049"/>
          </a:xfr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5" y="1104368"/>
            <a:ext cx="3145975" cy="2359481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5261941" y="3503423"/>
            <a:ext cx="1415772" cy="33855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dirty="0" lang="zh-TW" smtClean="0" sz="1600"/>
              <a:t>菸害防治宣導</a:t>
            </a:r>
            <a:endParaRPr altLang="en-US" dirty="0" lang="zh-TW" sz="160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4" r="-21"/>
          <a:stretch/>
        </p:blipFill>
        <p:spPr>
          <a:xfrm>
            <a:off x="4439815" y="3902547"/>
            <a:ext cx="3145975" cy="2346490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4762605" y="6309607"/>
            <a:ext cx="2414444" cy="33855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dirty="0" lang="zh-TW" smtClean="0" sz="1600"/>
              <a:t>食物中毒演練</a:t>
            </a:r>
            <a:r>
              <a:rPr altLang="zh-TW" dirty="0" lang="en-US" smtClean="0" sz="1600"/>
              <a:t>(109.10.14)</a:t>
            </a:r>
            <a:endParaRPr altLang="en-US" dirty="0" lang="zh-TW" sz="160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2" r="-21"/>
          <a:stretch/>
        </p:blipFill>
        <p:spPr>
          <a:xfrm>
            <a:off x="7966538" y="3902547"/>
            <a:ext cx="3259225" cy="234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6791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56429" y="394746"/>
            <a:ext cx="8064896" cy="830997"/>
          </a:xfrm>
          <a:prstGeom prst="rect">
            <a:avLst/>
          </a:prstGeom>
          <a:solidFill>
            <a:schemeClr val="accent5">
              <a:lumMod val="60000"/>
              <a:lumOff val="40000"/>
              <a:alpha val="96000"/>
            </a:schemeClr>
          </a:solidFill>
        </p:spPr>
        <p:txBody>
          <a:bodyPr rtlCol="0" wrap="square">
            <a:spAutoFit/>
          </a:bodyPr>
          <a:lstStyle/>
          <a:p>
            <a:pPr algn="ctr"/>
            <a:r>
              <a:rPr altLang="zh-TW" b="1" dirty="0" lang="zh-TW" sz="4800">
                <a:solidFill>
                  <a:srgbClr val="002060"/>
                </a:solidFill>
              </a:rPr>
              <a:t>緊急傷病</a:t>
            </a:r>
            <a:r>
              <a:rPr altLang="en-US" b="1" dirty="0" lang="zh-TW" sz="4800">
                <a:solidFill>
                  <a:srgbClr val="002060"/>
                </a:solidFill>
              </a:rPr>
              <a:t>及傳染病防治</a:t>
            </a:r>
            <a:endParaRPr altLang="en-US" dirty="0" lang="zh-TW" sz="4800">
              <a:solidFill>
                <a:srgbClr val="002060"/>
              </a:solidFill>
            </a:endParaRPr>
          </a:p>
        </p:txBody>
      </p:sp>
      <p:pic>
        <p:nvPicPr>
          <p:cNvPr descr="https://encrypted-tbn2.gstatic.com/images?q=tbn:ANd9GcS_kPmWJzJZWQtNB5fr5v3e43AoZuSXBhpkcysAQQByt6SXkWxH" id="3074" name="Picture 2">
            <a:hlinkClick r:id="rId2"/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"/>
          <a:stretch/>
        </p:blipFill>
        <p:spPr bwMode="auto">
          <a:xfrm>
            <a:off x="1991545" y="1268760"/>
            <a:ext cx="185872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223792" y="1460573"/>
            <a:ext cx="6048672" cy="162736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50000"/>
              </a:lnSpc>
              <a:buFont charset="2" pitchFamily="2" typeface="Wingdings"/>
              <a:buChar char="Ø"/>
            </a:pPr>
            <a:r>
              <a:rPr altLang="en-US" dirty="0" lang="zh-TW" sz="3200"/>
              <a:t>協助送醫：</a:t>
            </a:r>
            <a:r>
              <a:rPr altLang="zh-TW" dirty="0" lang="en-US" sz="3200"/>
              <a:t>(</a:t>
            </a:r>
            <a:r>
              <a:rPr altLang="en-US" dirty="0" lang="zh-TW" sz="3200"/>
              <a:t>共</a:t>
            </a:r>
            <a:r>
              <a:rPr altLang="zh-TW" dirty="0" lang="en-US" sz="3200"/>
              <a:t>3</a:t>
            </a:r>
            <a:r>
              <a:rPr altLang="en-US" dirty="0" lang="zh-TW" sz="3200"/>
              <a:t>位</a:t>
            </a:r>
            <a:r>
              <a:rPr altLang="zh-TW" dirty="0" lang="en-US" sz="3200"/>
              <a:t>)</a:t>
            </a:r>
          </a:p>
          <a:p>
            <a:pPr>
              <a:lnSpc>
                <a:spcPct val="150000"/>
              </a:lnSpc>
            </a:pPr>
            <a:r>
              <a:rPr altLang="en-US" dirty="0" lang="zh-TW"/>
              <a:t>換氣過度，共有</a:t>
            </a:r>
            <a:r>
              <a:rPr altLang="zh-TW" dirty="0" lang="en-US"/>
              <a:t>2</a:t>
            </a:r>
            <a:r>
              <a:rPr altLang="en-US" dirty="0" lang="zh-TW"/>
              <a:t>位</a:t>
            </a:r>
            <a:r>
              <a:rPr altLang="zh-TW" dirty="0" lang="en-US"/>
              <a:t>(</a:t>
            </a:r>
            <a:r>
              <a:rPr altLang="en-US" dirty="0" lang="zh-TW"/>
              <a:t>因段考成績發佈</a:t>
            </a:r>
            <a:r>
              <a:rPr altLang="zh-TW" dirty="0" lang="en-US"/>
              <a:t>)</a:t>
            </a:r>
          </a:p>
          <a:p>
            <a:pPr>
              <a:lnSpc>
                <a:spcPct val="150000"/>
              </a:lnSpc>
            </a:pPr>
            <a:r>
              <a:rPr altLang="en-US" dirty="0" lang="zh-TW"/>
              <a:t>撕裂傷：共</a:t>
            </a:r>
            <a:r>
              <a:rPr altLang="zh-TW" dirty="0" lang="en-US"/>
              <a:t>1</a:t>
            </a:r>
            <a:r>
              <a:rPr altLang="en-US" dirty="0" lang="zh-TW"/>
              <a:t>位</a:t>
            </a:r>
            <a:r>
              <a:rPr altLang="zh-TW" dirty="0" lang="en-US"/>
              <a:t>(</a:t>
            </a:r>
            <a:r>
              <a:rPr altLang="en-US" dirty="0" lang="zh-TW"/>
              <a:t>因處理魚菜共生場域滑倒遭花盆裂割傷</a:t>
            </a:r>
            <a:r>
              <a:rPr altLang="zh-TW" dirty="0" lang="en-US"/>
              <a:t>)</a:t>
            </a:r>
            <a:endParaRPr altLang="en-US" dirty="0" lang="zh-TW"/>
          </a:p>
        </p:txBody>
      </p:sp>
      <p:sp>
        <p:nvSpPr>
          <p:cNvPr id="10" name="文字方塊 9"/>
          <p:cNvSpPr txBox="1"/>
          <p:nvPr/>
        </p:nvSpPr>
        <p:spPr>
          <a:xfrm>
            <a:off x="4223792" y="3451429"/>
            <a:ext cx="2561920" cy="58477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285750" marL="285750">
              <a:buFont charset="2" pitchFamily="2" typeface="Wingdings"/>
              <a:buChar char="Ø"/>
            </a:pPr>
            <a:r>
              <a:rPr altLang="en-US" dirty="0" lang="zh-TW" sz="3200"/>
              <a:t>傳染病</a:t>
            </a:r>
            <a:r>
              <a:rPr altLang="en-US" dirty="0" lang="zh-TW" smtClean="0" sz="3200"/>
              <a:t>防治</a:t>
            </a:r>
            <a:endParaRPr altLang="en-US" dirty="0" lang="zh-TW" sz="320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4" r="-41"/>
          <a:stretch/>
        </p:blipFill>
        <p:spPr>
          <a:xfrm>
            <a:off x="4878793" y="4350191"/>
            <a:ext cx="2982876" cy="193555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746" y="4348416"/>
            <a:ext cx="3684493" cy="193733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" r="70"/>
          <a:stretch/>
        </p:blipFill>
        <p:spPr>
          <a:xfrm>
            <a:off x="8112223" y="4334938"/>
            <a:ext cx="2844110" cy="196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4565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idx="4294967295" type="ctrTitle"/>
          </p:nvPr>
        </p:nvSpPr>
        <p:spPr>
          <a:xfrm>
            <a:off x="1679331" y="708389"/>
            <a:ext cx="8531411" cy="75247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/>
        </p:spPr>
        <p:txBody>
          <a:bodyPr>
            <a:normAutofit/>
          </a:bodyPr>
          <a:lstStyle/>
          <a:p>
            <a:pPr algn="ctr"/>
            <a:r>
              <a:rPr altLang="zh-TW" dirty="0" lang="en-US" smtClean="0">
                <a:latin charset="-120" panose="03000709000000000000" pitchFamily="65" typeface="華康魏碑體"/>
                <a:ea charset="-120" panose="02010609010101010101" pitchFamily="49" typeface="文鼎古印體"/>
              </a:rPr>
              <a:t>109</a:t>
            </a:r>
            <a:r>
              <a:rPr altLang="en-US" dirty="0" lang="zh-TW" smtClean="0">
                <a:latin charset="-120" panose="03000709000000000000" pitchFamily="65" typeface="華康魏碑體"/>
                <a:ea charset="-120" panose="02010609010101010101" pitchFamily="49" typeface="文鼎古印體"/>
              </a:rPr>
              <a:t>學年第一學期視力矯治</a:t>
            </a:r>
            <a:endParaRPr altLang="en-US" dirty="0" lang="zh-TW">
              <a:latin charset="-120" panose="03000709000000000000" pitchFamily="65" typeface="華康魏碑體"/>
              <a:ea charset="-120" panose="02010609010101010101" pitchFamily="49" typeface="文鼎古印體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995676" y="1704356"/>
            <a:ext cx="4985916" cy="235324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14313" marL="214313">
              <a:lnSpc>
                <a:spcPct val="150000"/>
              </a:lnSpc>
              <a:buFont charset="2" panose="05000000000000000000" pitchFamily="2" typeface="Wingdings"/>
              <a:buChar char="Ø"/>
            </a:pPr>
            <a:r>
              <a:rPr altLang="en-US" dirty="0" lang="zh-TW" sz="1350"/>
              <a:t>因家長工作影響，故七年級就醫矯治率為</a:t>
            </a:r>
            <a:r>
              <a:rPr altLang="zh-TW" dirty="0" lang="en-US" sz="1350"/>
              <a:t>90.32%</a:t>
            </a:r>
            <a:r>
              <a:rPr altLang="en-US" dirty="0" lang="zh-TW" sz="1350"/>
              <a:t>。</a:t>
            </a:r>
            <a:endParaRPr altLang="zh-TW" dirty="0" lang="en-US" sz="1350"/>
          </a:p>
          <a:p>
            <a:pPr indent="-214313" marL="214313">
              <a:lnSpc>
                <a:spcPct val="150000"/>
              </a:lnSpc>
              <a:buFont charset="2" panose="05000000000000000000" pitchFamily="2" typeface="Wingdings"/>
              <a:buChar char="Ø"/>
            </a:pPr>
            <a:r>
              <a:rPr altLang="en-US" dirty="0" lang="zh-TW" sz="1350"/>
              <a:t>截至</a:t>
            </a:r>
            <a:r>
              <a:rPr altLang="zh-TW" dirty="0" lang="en-US" sz="1350"/>
              <a:t>1/13</a:t>
            </a:r>
            <a:r>
              <a:rPr altLang="en-US" dirty="0" lang="zh-TW" sz="1350"/>
              <a:t>全校矯治率為</a:t>
            </a:r>
            <a:r>
              <a:rPr altLang="zh-TW" dirty="0" lang="en-US" sz="1350"/>
              <a:t>98.55%</a:t>
            </a:r>
            <a:r>
              <a:rPr altLang="en-US" dirty="0" lang="zh-TW" sz="1350"/>
              <a:t>。</a:t>
            </a:r>
            <a:endParaRPr altLang="zh-TW" dirty="0" lang="en-US" sz="1350"/>
          </a:p>
          <a:p>
            <a:pPr indent="-214313" marL="214313">
              <a:lnSpc>
                <a:spcPct val="150000"/>
              </a:lnSpc>
              <a:buFont charset="2" panose="05000000000000000000" pitchFamily="2" typeface="Wingdings"/>
              <a:buChar char="Ø"/>
            </a:pPr>
            <a:r>
              <a:rPr altLang="en-US" dirty="0" lang="zh-TW" sz="1350"/>
              <a:t>本校高度近視：七年級</a:t>
            </a:r>
            <a:r>
              <a:rPr altLang="zh-TW" dirty="0" lang="en-US" sz="1350"/>
              <a:t>1</a:t>
            </a:r>
            <a:r>
              <a:rPr altLang="en-US" dirty="0" lang="zh-TW" sz="1350"/>
              <a:t>位、八年級</a:t>
            </a:r>
            <a:r>
              <a:rPr altLang="zh-TW" dirty="0" lang="en-US" sz="1350"/>
              <a:t>6</a:t>
            </a:r>
            <a:r>
              <a:rPr altLang="en-US" dirty="0" lang="zh-TW" sz="1350"/>
              <a:t>位、九年</a:t>
            </a:r>
            <a:r>
              <a:rPr altLang="zh-TW" dirty="0" lang="en-US" sz="1350"/>
              <a:t>4</a:t>
            </a:r>
            <a:r>
              <a:rPr altLang="en-US" dirty="0" lang="zh-TW" sz="1350"/>
              <a:t>位。</a:t>
            </a:r>
            <a:endParaRPr altLang="zh-TW" dirty="0" lang="en-US" sz="1350"/>
          </a:p>
          <a:p>
            <a:pPr indent="-214313" marL="214313">
              <a:lnSpc>
                <a:spcPct val="150000"/>
              </a:lnSpc>
              <a:buFont charset="2" panose="05000000000000000000" pitchFamily="2" typeface="Wingdings"/>
              <a:buChar char="Ø"/>
            </a:pPr>
            <a:r>
              <a:rPr altLang="en-US" dirty="0" lang="zh-TW" sz="1350"/>
              <a:t>因應措施：</a:t>
            </a:r>
            <a:endParaRPr altLang="zh-TW" dirty="0" lang="en-US" sz="1350"/>
          </a:p>
          <a:p>
            <a:pPr indent="-214313" lvl="1" marL="557213">
              <a:lnSpc>
                <a:spcPct val="150000"/>
              </a:lnSpc>
              <a:buFont charset="2" panose="05000000000000000000" pitchFamily="2" typeface="Wingdings"/>
              <a:buChar char="u"/>
            </a:pPr>
            <a:r>
              <a:rPr altLang="en-US" dirty="0" lang="zh-TW" sz="1350"/>
              <a:t>推動視力保健，除衛教學生正確用眼期能促使觀念改變</a:t>
            </a:r>
            <a:r>
              <a:rPr altLang="en-US" dirty="0" lang="zh-TW" smtClean="0" sz="1350"/>
              <a:t>、進而</a:t>
            </a:r>
            <a:r>
              <a:rPr altLang="en-US" dirty="0" lang="zh-TW" sz="1350"/>
              <a:t>能身體力行。</a:t>
            </a:r>
            <a:endParaRPr altLang="zh-TW" dirty="0" lang="en-US" sz="1350"/>
          </a:p>
          <a:p>
            <a:pPr indent="-214313" lvl="1" marL="557213">
              <a:lnSpc>
                <a:spcPct val="150000"/>
              </a:lnSpc>
              <a:buFont charset="2" panose="05000000000000000000" pitchFamily="2" typeface="Wingdings"/>
              <a:buChar char="u"/>
            </a:pPr>
            <a:r>
              <a:rPr altLang="en-US" dirty="0" lang="zh-TW" sz="1350"/>
              <a:t>鼓勵並督促就醫及時視力矯治。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b="-11" r="53"/>
          <a:stretch/>
        </p:blipFill>
        <p:spPr>
          <a:xfrm>
            <a:off x="844042" y="1850908"/>
            <a:ext cx="5480997" cy="3881677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5834794" y="4057600"/>
            <a:ext cx="5014913" cy="2357519"/>
            <a:chOff x="4293210" y="4671300"/>
            <a:chExt cx="4572000" cy="209392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3892" y="4671300"/>
              <a:ext cx="2737364" cy="1824909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4293210" y="6534388"/>
              <a:ext cx="4572000" cy="2308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altLang="zh-TW" dirty="0" lang="en-US" sz="900"/>
                <a:t>https://topic.parenting.com.tw/event/2020/zeissmyopiamanagement/article1-4.html</a:t>
              </a:r>
              <a:endParaRPr altLang="en-US" dirty="0" lang="zh-TW" sz="900"/>
            </a:p>
          </p:txBody>
        </p:sp>
      </p:grpSp>
    </p:spTree>
    <p:extLst>
      <p:ext uri="{BB962C8B-B14F-4D97-AF65-F5344CB8AC3E}">
        <p14:creationId xmlns:p14="http://schemas.microsoft.com/office/powerpoint/2010/main" val="168227022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9918" y="123397"/>
            <a:ext cx="9720072" cy="1499616"/>
          </a:xfrm>
        </p:spPr>
        <p:txBody>
          <a:bodyPr/>
          <a:lstStyle/>
          <a:p>
            <a:r>
              <a:rPr lang="zh-TW" altLang="en-US" dirty="0"/>
              <a:t>一、本學其</a:t>
            </a:r>
            <a:r>
              <a:rPr lang="zh-TW" altLang="en-US" dirty="0" smtClean="0"/>
              <a:t>工作總</a:t>
            </a:r>
            <a:r>
              <a:rPr lang="zh-TW" altLang="en-US" dirty="0"/>
              <a:t>覽</a:t>
            </a:r>
            <a:br>
              <a:rPr lang="zh-TW" altLang="en-US" dirty="0"/>
            </a:b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260852"/>
              </p:ext>
            </p:extLst>
          </p:nvPr>
        </p:nvGraphicFramePr>
        <p:xfrm>
          <a:off x="869918" y="873205"/>
          <a:ext cx="9542812" cy="5818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603">
                  <a:extLst>
                    <a:ext uri="{9D8B030D-6E8A-4147-A177-3AD203B41FA5}">
                      <a16:colId xmlns:a16="http://schemas.microsoft.com/office/drawing/2014/main" val="3461445791"/>
                    </a:ext>
                  </a:extLst>
                </a:gridCol>
                <a:gridCol w="4620095">
                  <a:extLst>
                    <a:ext uri="{9D8B030D-6E8A-4147-A177-3AD203B41FA5}">
                      <a16:colId xmlns:a16="http://schemas.microsoft.com/office/drawing/2014/main" val="1874991778"/>
                    </a:ext>
                  </a:extLst>
                </a:gridCol>
                <a:gridCol w="4288114">
                  <a:extLst>
                    <a:ext uri="{9D8B030D-6E8A-4147-A177-3AD203B41FA5}">
                      <a16:colId xmlns:a16="http://schemas.microsoft.com/office/drawing/2014/main" val="913182083"/>
                    </a:ext>
                  </a:extLst>
                </a:gridCol>
              </a:tblGrid>
              <a:tr h="517606">
                <a:tc>
                  <a:txBody>
                    <a:bodyPr/>
                    <a:lstStyle/>
                    <a:p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782817"/>
                  </a:ext>
                </a:extLst>
              </a:tr>
              <a:tr h="5176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SH150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課間跑步</a:t>
                      </a: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活力操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109.09.14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起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15680"/>
                  </a:ext>
                </a:extLst>
              </a:tr>
              <a:tr h="5249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游泳課程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109.11.03-110.01.08 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462550"/>
                  </a:ext>
                </a:extLst>
              </a:tr>
              <a:tr h="62989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endParaRPr lang="zh-TW" altLang="en-US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校慶七年級健康活力操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109.11.14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57324"/>
                  </a:ext>
                </a:extLst>
              </a:tr>
              <a:tr h="5176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八年級班際籃球賽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109.10.12-11.26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926683"/>
                  </a:ext>
                </a:extLst>
              </a:tr>
              <a:tr h="5176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</a:t>
                      </a:r>
                      <a:endParaRPr lang="zh-TW" altLang="en-US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九年級班際籃球賽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109.11.04-11.20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822483"/>
                  </a:ext>
                </a:extLst>
              </a:tr>
              <a:tr h="5176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七年級班際拔河賽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109.12.29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146334"/>
                  </a:ext>
                </a:extLst>
              </a:tr>
              <a:tr h="5176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交通安全自行車體驗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109.09.18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46659"/>
                  </a:ext>
                </a:extLst>
              </a:tr>
              <a:tr h="5176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8.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臺北市教育盃籃球賽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109.10.15-11.05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420287"/>
                  </a:ext>
                </a:extLst>
              </a:tr>
              <a:tr h="5176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9.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教育部全國室內拔河錦標賽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109.11.28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236462"/>
                  </a:ext>
                </a:extLst>
              </a:tr>
              <a:tr h="5176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10.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全國籃球乙級聯賽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109.12.14-12.21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938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3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4597634" y="327331"/>
            <a:ext cx="3070071" cy="78483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dirty="0" lang="zh-TW" sz="4500">
                <a:latin charset="-120" panose="03000709000000000000" pitchFamily="65" typeface="華康魏碑體"/>
                <a:ea charset="-120" panose="03000709000000000000" pitchFamily="65" typeface="華康魏碑體"/>
              </a:rPr>
              <a:t>視力不良率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1556238" y="1159586"/>
            <a:ext cx="7262447" cy="2322168"/>
            <a:chOff x="391887" y="1484784"/>
            <a:chExt cx="5499106" cy="1485503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2"/>
            <a:srcRect b="-239" r="-19"/>
            <a:stretch/>
          </p:blipFill>
          <p:spPr>
            <a:xfrm>
              <a:off x="391887" y="1484784"/>
              <a:ext cx="5499106" cy="148550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242920" y="2660035"/>
              <a:ext cx="648073" cy="2880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TW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3437793" y="3813625"/>
            <a:ext cx="8080130" cy="2393744"/>
            <a:chOff x="2843808" y="4428212"/>
            <a:chExt cx="5883502" cy="144016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/>
            <a:srcRect b="-217" r="-33"/>
            <a:stretch/>
          </p:blipFill>
          <p:spPr>
            <a:xfrm>
              <a:off x="2843808" y="4428212"/>
              <a:ext cx="5883502" cy="144016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7812360" y="5580340"/>
              <a:ext cx="576064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TW"/>
            </a:p>
          </p:txBody>
        </p:sp>
      </p:grp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/>
          <a:srcRect b="-41" r="-63"/>
          <a:stretch/>
        </p:blipFill>
        <p:spPr>
          <a:xfrm>
            <a:off x="1695944" y="3813625"/>
            <a:ext cx="1868508" cy="137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8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497015" y="548680"/>
            <a:ext cx="7077808" cy="7848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500" dirty="0">
                <a:latin typeface="華康魏碑體" panose="03000709000000000000" pitchFamily="65" charset="-120"/>
                <a:ea typeface="華康魏碑體" panose="03000709000000000000" pitchFamily="65" charset="-120"/>
              </a:rPr>
              <a:t>健康體位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639617" y="5552063"/>
            <a:ext cx="3243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/>
              <a:t>體位過重、超重比例下降</a:t>
            </a:r>
            <a:endParaRPr lang="en-US" altLang="zh-TW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/>
              <a:t>隱憂：</a:t>
            </a:r>
            <a:r>
              <a:rPr lang="en-US" altLang="zh-TW" dirty="0"/>
              <a:t>BMI&gt;30</a:t>
            </a:r>
            <a:r>
              <a:rPr lang="zh-TW" altLang="en-US" dirty="0"/>
              <a:t>有</a:t>
            </a:r>
            <a:r>
              <a:rPr lang="en-US" altLang="zh-TW" dirty="0"/>
              <a:t>11</a:t>
            </a:r>
            <a:r>
              <a:rPr lang="zh-TW" altLang="en-US" dirty="0"/>
              <a:t>人</a:t>
            </a:r>
            <a:endParaRPr lang="en-US" altLang="zh-TW" dirty="0"/>
          </a:p>
          <a:p>
            <a:r>
              <a:rPr lang="zh-TW" altLang="en-US"/>
              <a:t>       </a:t>
            </a:r>
            <a:r>
              <a:rPr lang="zh-TW" altLang="en-US" smtClean="0"/>
              <a:t>      </a:t>
            </a:r>
            <a:r>
              <a:rPr lang="en-US" altLang="zh-TW" smtClean="0"/>
              <a:t>30</a:t>
            </a:r>
            <a:r>
              <a:rPr lang="en-US" altLang="zh-TW" dirty="0"/>
              <a:t>≥BMI≥26</a:t>
            </a:r>
            <a:r>
              <a:rPr lang="zh-TW" altLang="en-US" dirty="0"/>
              <a:t>有</a:t>
            </a:r>
            <a:r>
              <a:rPr lang="en-US" altLang="zh-TW" dirty="0"/>
              <a:t>21</a:t>
            </a:r>
            <a:r>
              <a:rPr lang="zh-TW" altLang="en-US" dirty="0"/>
              <a:t>人</a:t>
            </a:r>
            <a:endParaRPr lang="en-US" altLang="zh-TW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1125415" y="1546014"/>
            <a:ext cx="4450634" cy="3930065"/>
            <a:chOff x="323528" y="1844824"/>
            <a:chExt cx="3356381" cy="321310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/>
            <a:srcRect r="18517"/>
            <a:stretch/>
          </p:blipFill>
          <p:spPr>
            <a:xfrm>
              <a:off x="323528" y="1844824"/>
              <a:ext cx="3356381" cy="32131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547664" y="4869160"/>
              <a:ext cx="454054" cy="1887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267744" y="4869160"/>
              <a:ext cx="504056" cy="1887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131840" y="4869160"/>
              <a:ext cx="432048" cy="1887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6263055" y="1546014"/>
            <a:ext cx="4551483" cy="3930065"/>
            <a:chOff x="4572000" y="1859696"/>
            <a:chExt cx="3413891" cy="3295128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4"/>
            <a:srcRect r="19184"/>
            <a:stretch/>
          </p:blipFill>
          <p:spPr>
            <a:xfrm>
              <a:off x="4572000" y="1859696"/>
              <a:ext cx="3413891" cy="329512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5768846" y="4963542"/>
              <a:ext cx="510099" cy="1912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588224" y="4963542"/>
              <a:ext cx="432048" cy="1912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7475791" y="4963542"/>
              <a:ext cx="510100" cy="1912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3475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55840" y="476672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採取策略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114788798"/>
              </p:ext>
            </p:extLst>
          </p:nvPr>
        </p:nvGraphicFramePr>
        <p:xfrm>
          <a:off x="2706427" y="1400002"/>
          <a:ext cx="7019192" cy="481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9746233"/>
      </p:ext>
    </p:extLst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724314" y="2793902"/>
            <a:ext cx="2492990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wrap="none">
            <a:spAutoFit/>
          </a:bodyPr>
          <a:lstStyle/>
          <a:p>
            <a:r>
              <a:rPr altLang="en-US" dirty="0" lang="zh-TW" sz="4500">
                <a:latin charset="-120" panose="03000709000000000000" pitchFamily="65" typeface="華康魏碑體"/>
                <a:ea charset="-120" panose="03000709000000000000" pitchFamily="65" typeface="華康魏碑體"/>
              </a:rPr>
              <a:t>動態生活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1006969" y="698304"/>
            <a:ext cx="4342081" cy="2003851"/>
            <a:chOff x="313055" y="269557"/>
            <a:chExt cx="5038724" cy="206813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055" y="269557"/>
              <a:ext cx="4819650" cy="1990725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1412240" y="1937583"/>
              <a:ext cx="3939539" cy="40010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dirty="0" lang="zh-TW" sz="1350"/>
                <a:t>動態社團：羽球社、拔河社、排球社</a:t>
              </a: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4167002" y="4053253"/>
            <a:ext cx="2991385" cy="2622202"/>
            <a:chOff x="4358640" y="4326261"/>
            <a:chExt cx="2792949" cy="2304944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640" y="4326261"/>
              <a:ext cx="2792949" cy="1859591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5131721" y="6231096"/>
              <a:ext cx="1631216" cy="40010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dirty="0" lang="zh-TW" sz="1350"/>
                <a:t>校際運動競賽</a:t>
              </a: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7347428" y="3790495"/>
            <a:ext cx="3821863" cy="2613408"/>
            <a:chOff x="8262755" y="4374250"/>
            <a:chExt cx="3056353" cy="2264583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cstate="print"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"/>
            <a:stretch/>
          </p:blipFill>
          <p:spPr>
            <a:xfrm>
              <a:off x="8262755" y="4374250"/>
              <a:ext cx="3056353" cy="1814751"/>
            </a:xfrm>
            <a:prstGeom prst="rect">
              <a:avLst/>
            </a:prstGeom>
          </p:spPr>
        </p:pic>
        <p:sp>
          <p:nvSpPr>
            <p:cNvPr id="17" name="文字方塊 16"/>
            <p:cNvSpPr txBox="1"/>
            <p:nvPr/>
          </p:nvSpPr>
          <p:spPr>
            <a:xfrm>
              <a:off x="9455786" y="6238724"/>
              <a:ext cx="1706880" cy="40010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dirty="0" lang="zh-TW" sz="1350"/>
                <a:t>體育交流賽</a:t>
              </a: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7217304" y="606669"/>
            <a:ext cx="3649987" cy="2470639"/>
            <a:chOff x="7591074" y="25399"/>
            <a:chExt cx="3701770" cy="2634991"/>
          </a:xfrm>
        </p:grpSpPr>
        <p:sp>
          <p:nvSpPr>
            <p:cNvPr id="5" name="文字方塊 4"/>
            <p:cNvSpPr txBox="1"/>
            <p:nvPr/>
          </p:nvSpPr>
          <p:spPr>
            <a:xfrm>
              <a:off x="8310881" y="2260281"/>
              <a:ext cx="2323713" cy="40010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dirty="0" lang="zh-TW" sz="1350"/>
                <a:t>一、三、五課間跑步</a:t>
              </a:r>
            </a:p>
          </p:txBody>
        </p:sp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cstate="print"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" r="2"/>
            <a:stretch/>
          </p:blipFill>
          <p:spPr>
            <a:xfrm>
              <a:off x="7591074" y="25399"/>
              <a:ext cx="3701770" cy="21945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2" name="群組 21"/>
          <p:cNvGrpSpPr/>
          <p:nvPr/>
        </p:nvGrpSpPr>
        <p:grpSpPr>
          <a:xfrm>
            <a:off x="975638" y="3578732"/>
            <a:ext cx="3002323" cy="2778370"/>
            <a:chOff x="445542" y="3738543"/>
            <a:chExt cx="3046928" cy="3032680"/>
          </a:xfrm>
        </p:grpSpPr>
        <p:sp>
          <p:nvSpPr>
            <p:cNvPr id="11" name="文字方塊 10"/>
            <p:cNvSpPr txBox="1"/>
            <p:nvPr/>
          </p:nvSpPr>
          <p:spPr>
            <a:xfrm>
              <a:off x="1382143" y="6094115"/>
              <a:ext cx="1631216" cy="67710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dirty="0" lang="zh-TW" sz="1350"/>
                <a:t>班級球類競賽</a:t>
              </a:r>
              <a:endParaRPr altLang="zh-TW" dirty="0" lang="en-US" sz="1350"/>
            </a:p>
            <a:p>
              <a:endParaRPr altLang="en-US" dirty="0" lang="zh-TW" sz="1350"/>
            </a:p>
          </p:txBody>
        </p:sp>
        <p:pic>
          <p:nvPicPr>
            <p:cNvPr id="21" name="圖片 20"/>
            <p:cNvPicPr>
              <a:picLocks noChangeAspect="1"/>
            </p:cNvPicPr>
            <p:nvPr/>
          </p:nvPicPr>
          <p:blipFill>
            <a:blip cstate="print"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42" y="3738543"/>
              <a:ext cx="3046928" cy="2311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857430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71864" y="244295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自我管理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1494725" y="940777"/>
            <a:ext cx="3727906" cy="5715000"/>
            <a:chOff x="395536" y="1147009"/>
            <a:chExt cx="3624441" cy="571443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36" y="1147009"/>
              <a:ext cx="3624441" cy="5714431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979712" y="1167625"/>
              <a:ext cx="1584176" cy="245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461" y="1299354"/>
            <a:ext cx="1485900" cy="3086100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8040215" y="1696888"/>
            <a:ext cx="2960555" cy="2688566"/>
            <a:chOff x="6302520" y="1556792"/>
            <a:chExt cx="2687960" cy="2696197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2520" y="1556792"/>
              <a:ext cx="2687960" cy="268796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6585953" y="4004224"/>
              <a:ext cx="2289058" cy="2487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800" dirty="0"/>
                <a:t>https://kknews.cc/zh-hk/health/k6z5ymr.html</a:t>
              </a:r>
              <a:endParaRPr lang="zh-TW" altLang="en-US" sz="800" dirty="0"/>
            </a:p>
          </p:txBody>
        </p:sp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208" y="4737464"/>
            <a:ext cx="2580727" cy="167291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1399" y="4737463"/>
            <a:ext cx="2509372" cy="167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24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808" y="0"/>
            <a:ext cx="10497312" cy="1403604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1.</a:t>
            </a:r>
            <a:r>
              <a:rPr lang="zh-TW" altLang="en-US" sz="3600" dirty="0" smtClean="0"/>
              <a:t>校</a:t>
            </a:r>
            <a:r>
              <a:rPr lang="zh-TW" altLang="en-US" sz="3600" dirty="0"/>
              <a:t>內體育活動成果</a:t>
            </a:r>
            <a:r>
              <a:rPr lang="en-US" altLang="zh-TW" sz="3600" dirty="0"/>
              <a:t>(SH150</a:t>
            </a:r>
            <a:r>
              <a:rPr lang="zh-TW" altLang="en-US" sz="3600" dirty="0"/>
              <a:t>課間跑步</a:t>
            </a:r>
            <a:r>
              <a:rPr lang="en-US" altLang="zh-TW" sz="3600" dirty="0"/>
              <a:t>/</a:t>
            </a:r>
            <a:r>
              <a:rPr lang="zh-TW" altLang="en-US" sz="3600" dirty="0"/>
              <a:t>活力</a:t>
            </a:r>
            <a:r>
              <a:rPr lang="zh-TW" altLang="en-US" sz="3600" dirty="0" smtClean="0"/>
              <a:t>操</a:t>
            </a:r>
            <a:r>
              <a:rPr lang="en-US" altLang="zh-TW" sz="3600" dirty="0" smtClean="0"/>
              <a:t>)</a:t>
            </a: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22" y="4153824"/>
            <a:ext cx="3037681" cy="227723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" y="4153824"/>
            <a:ext cx="3016877" cy="226163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55" y="1271851"/>
            <a:ext cx="3049139" cy="2285823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7906328" y="4729017"/>
            <a:ext cx="3870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施作對象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本校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789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全體同學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晴天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跑走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圈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雨天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活力操施作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" y="1271851"/>
            <a:ext cx="3047764" cy="228582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23" y="1271851"/>
            <a:ext cx="3037681" cy="227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5528" y="116586"/>
            <a:ext cx="9720072" cy="1499616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2.</a:t>
            </a:r>
            <a:r>
              <a:rPr lang="zh-TW" altLang="en-US" sz="3600" dirty="0" smtClean="0"/>
              <a:t>校內體育活動成果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游泳課程</a:t>
            </a:r>
            <a:r>
              <a:rPr lang="en-US" altLang="zh-TW" sz="3600" dirty="0" smtClean="0"/>
              <a:t>)</a:t>
            </a: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210570"/>
            <a:ext cx="3506782" cy="262890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0569"/>
            <a:ext cx="3506783" cy="26289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4023360"/>
            <a:ext cx="3506782" cy="26289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473" y="1210569"/>
            <a:ext cx="3506783" cy="262890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572000" y="4429868"/>
            <a:ext cx="6835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109-1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上課班級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七年誠班、七年美班、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八年誠班、八年美班。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上課地點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萬興國小游泳池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79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7037" y="0"/>
            <a:ext cx="9720072" cy="1499616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3.</a:t>
            </a:r>
            <a:r>
              <a:rPr lang="zh-TW" altLang="en-US" sz="3600" dirty="0" smtClean="0"/>
              <a:t>校</a:t>
            </a:r>
            <a:r>
              <a:rPr lang="zh-TW" altLang="en-US" sz="3600" dirty="0"/>
              <a:t>內體育活動成果</a:t>
            </a:r>
            <a:r>
              <a:rPr lang="en-US" altLang="zh-TW" sz="3600" dirty="0" smtClean="0"/>
              <a:t>(</a:t>
            </a:r>
            <a:r>
              <a:rPr lang="zh-TW" altLang="en-US" sz="3600" dirty="0"/>
              <a:t>七年級健康活力</a:t>
            </a:r>
            <a:r>
              <a:rPr lang="zh-TW" altLang="en-US" sz="3600" dirty="0" smtClean="0"/>
              <a:t>操</a:t>
            </a:r>
            <a:r>
              <a:rPr lang="en-US" altLang="zh-TW" sz="3600" dirty="0" smtClean="0"/>
              <a:t>)</a:t>
            </a: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89" y="1406724"/>
            <a:ext cx="3321208" cy="249090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0" y="1406724"/>
            <a:ext cx="3321208" cy="249090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46" y="1406724"/>
            <a:ext cx="3321207" cy="249090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37" y="4136596"/>
            <a:ext cx="3430416" cy="2572813"/>
          </a:xfrm>
          <a:prstGeom prst="rect">
            <a:avLst/>
          </a:prstGeom>
        </p:spPr>
      </p:pic>
      <p:pic>
        <p:nvPicPr>
          <p:cNvPr id="8" name="1288066700188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13288" y="4224831"/>
            <a:ext cx="4162081" cy="2341171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915400" y="4518253"/>
            <a:ext cx="3103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健康活力操</a:t>
            </a:r>
            <a:r>
              <a:rPr lang="en-US" altLang="zh-TW" b="1" dirty="0" smtClean="0"/>
              <a:t>:</a:t>
            </a:r>
          </a:p>
          <a:p>
            <a:r>
              <a:rPr lang="zh-TW" altLang="en-US" b="1" dirty="0" smtClean="0"/>
              <a:t>融合拳擊有氧及身體律動並配合節奏，展現出國中生應有的活力與朝氣。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感謝范曉娟組長指導。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36777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0164" y="86452"/>
            <a:ext cx="9653108" cy="1141984"/>
          </a:xfrm>
        </p:spPr>
        <p:txBody>
          <a:bodyPr/>
          <a:lstStyle/>
          <a:p>
            <a:r>
              <a:rPr lang="en-US" altLang="zh-TW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4.</a:t>
            </a:r>
            <a:r>
              <a:rPr lang="zh-TW" alt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校</a:t>
            </a:r>
            <a:r>
              <a:rPr lang="zh-TW" altLang="en-US" sz="3600" dirty="0">
                <a:solidFill>
                  <a:prstClr val="black">
                    <a:lumMod val="95000"/>
                    <a:lumOff val="5000"/>
                  </a:prstClr>
                </a:solidFill>
              </a:rPr>
              <a:t>內體育活動成果</a:t>
            </a:r>
            <a:r>
              <a:rPr lang="en-US" altLang="zh-TW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(</a:t>
            </a:r>
            <a:r>
              <a:rPr lang="zh-TW" altLang="en-US" sz="3600" dirty="0">
                <a:solidFill>
                  <a:prstClr val="black">
                    <a:lumMod val="95000"/>
                    <a:lumOff val="5000"/>
                  </a:prstClr>
                </a:solidFill>
              </a:rPr>
              <a:t>八年級班際</a:t>
            </a:r>
            <a:r>
              <a:rPr lang="zh-TW" alt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籃球賽</a:t>
            </a:r>
            <a:r>
              <a:rPr lang="en-US" altLang="zh-TW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4" y="1309489"/>
            <a:ext cx="3402330" cy="255174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19" y="1309489"/>
            <a:ext cx="3402330" cy="255174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460" y="1309488"/>
            <a:ext cx="3405385" cy="255403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4" y="4054792"/>
            <a:ext cx="3402330" cy="255174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19" y="4054792"/>
            <a:ext cx="3402330" cy="255174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200461" y="4592002"/>
            <a:ext cx="375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時間</a:t>
            </a:r>
            <a:r>
              <a:rPr lang="en-US" altLang="zh-TW" dirty="0" smtClean="0"/>
              <a:t>:109.10.12-11.26</a:t>
            </a:r>
          </a:p>
          <a:p>
            <a:r>
              <a:rPr lang="zh-TW" altLang="en-US" dirty="0" smtClean="0"/>
              <a:t>冠軍</a:t>
            </a:r>
            <a:r>
              <a:rPr lang="en-US" altLang="zh-TW" dirty="0" smtClean="0"/>
              <a:t>:</a:t>
            </a:r>
            <a:r>
              <a:rPr lang="zh-TW" altLang="en-US" dirty="0" smtClean="0"/>
              <a:t>八年誠班</a:t>
            </a:r>
            <a:endParaRPr lang="en-US" altLang="zh-TW" dirty="0" smtClean="0"/>
          </a:p>
          <a:p>
            <a:r>
              <a:rPr lang="zh-TW" altLang="en-US" dirty="0" smtClean="0"/>
              <a:t>亞軍</a:t>
            </a:r>
            <a:r>
              <a:rPr lang="en-US" altLang="zh-TW" dirty="0" smtClean="0"/>
              <a:t>:</a:t>
            </a:r>
            <a:r>
              <a:rPr lang="zh-TW" altLang="en-US" dirty="0" smtClean="0"/>
              <a:t>八年美班</a:t>
            </a:r>
            <a:endParaRPr lang="en-US" altLang="zh-TW" dirty="0" smtClean="0"/>
          </a:p>
          <a:p>
            <a:r>
              <a:rPr lang="zh-TW" altLang="en-US" dirty="0" smtClean="0"/>
              <a:t>裁判</a:t>
            </a:r>
            <a:r>
              <a:rPr lang="en-US" altLang="zh-TW" dirty="0" smtClean="0"/>
              <a:t>:</a:t>
            </a:r>
            <a:r>
              <a:rPr lang="zh-TW" altLang="en-US" dirty="0" smtClean="0"/>
              <a:t>黃亭凱組長、范曉娟組長、陳靖婷組長、蕭景文主任。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45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455" y="0"/>
            <a:ext cx="9720072" cy="1499616"/>
          </a:xfrm>
        </p:spPr>
        <p:txBody>
          <a:bodyPr/>
          <a:lstStyle/>
          <a:p>
            <a:r>
              <a:rPr lang="en-US" altLang="zh-TW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5.</a:t>
            </a:r>
            <a:r>
              <a:rPr lang="zh-TW" alt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校</a:t>
            </a:r>
            <a:r>
              <a:rPr lang="zh-TW" altLang="en-US" sz="3600" dirty="0">
                <a:solidFill>
                  <a:prstClr val="black">
                    <a:lumMod val="95000"/>
                    <a:lumOff val="5000"/>
                  </a:prstClr>
                </a:solidFill>
              </a:rPr>
              <a:t>內體育活動成果</a:t>
            </a:r>
            <a:r>
              <a:rPr lang="en-US" altLang="zh-TW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(</a:t>
            </a:r>
            <a:r>
              <a:rPr lang="zh-TW" alt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九年級</a:t>
            </a:r>
            <a:r>
              <a:rPr lang="zh-TW" altLang="en-US" sz="3600" dirty="0">
                <a:solidFill>
                  <a:prstClr val="black">
                    <a:lumMod val="95000"/>
                    <a:lumOff val="5000"/>
                  </a:prstClr>
                </a:solidFill>
              </a:rPr>
              <a:t>班際籃球賽</a:t>
            </a:r>
            <a:r>
              <a:rPr lang="en-US" altLang="zh-TW" sz="3600" dirty="0">
                <a:solidFill>
                  <a:prstClr val="black">
                    <a:lumMod val="95000"/>
                    <a:lumOff val="5000"/>
                  </a:prstClr>
                </a:solidFill>
              </a:rPr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32" y="1213288"/>
            <a:ext cx="3333750" cy="250031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59" y="1213288"/>
            <a:ext cx="3333749" cy="250031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985" y="1213288"/>
            <a:ext cx="3333749" cy="250031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32" y="4080509"/>
            <a:ext cx="3333750" cy="250031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559" y="4080509"/>
            <a:ext cx="3333750" cy="2500313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200461" y="4592002"/>
            <a:ext cx="375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時間</a:t>
            </a:r>
            <a:r>
              <a:rPr lang="en-US" altLang="zh-TW" dirty="0" smtClean="0"/>
              <a:t>:109.11.04-11.20</a:t>
            </a:r>
          </a:p>
          <a:p>
            <a:r>
              <a:rPr lang="zh-TW" altLang="en-US" dirty="0" smtClean="0"/>
              <a:t>冠軍</a:t>
            </a:r>
            <a:r>
              <a:rPr lang="en-US" altLang="zh-TW" dirty="0" smtClean="0"/>
              <a:t>:</a:t>
            </a:r>
            <a:r>
              <a:rPr lang="zh-TW" altLang="en-US" dirty="0" smtClean="0"/>
              <a:t>九年</a:t>
            </a:r>
            <a:r>
              <a:rPr lang="zh-TW" altLang="en-US" dirty="0"/>
              <a:t>聖</a:t>
            </a:r>
            <a:r>
              <a:rPr lang="zh-TW" altLang="en-US" dirty="0" smtClean="0"/>
              <a:t>班</a:t>
            </a:r>
            <a:endParaRPr lang="en-US" altLang="zh-TW" dirty="0" smtClean="0"/>
          </a:p>
          <a:p>
            <a:r>
              <a:rPr lang="zh-TW" altLang="en-US" dirty="0" smtClean="0"/>
              <a:t>亞軍</a:t>
            </a:r>
            <a:r>
              <a:rPr lang="en-US" altLang="zh-TW" dirty="0" smtClean="0"/>
              <a:t>:</a:t>
            </a:r>
            <a:r>
              <a:rPr lang="zh-TW" altLang="en-US" dirty="0"/>
              <a:t>九</a:t>
            </a:r>
            <a:r>
              <a:rPr lang="zh-TW" altLang="en-US" dirty="0" smtClean="0"/>
              <a:t>年美班</a:t>
            </a:r>
            <a:endParaRPr lang="en-US" altLang="zh-TW" dirty="0" smtClean="0"/>
          </a:p>
          <a:p>
            <a:r>
              <a:rPr lang="zh-TW" altLang="en-US" dirty="0" smtClean="0"/>
              <a:t>裁判</a:t>
            </a:r>
            <a:r>
              <a:rPr lang="en-US" altLang="zh-TW" dirty="0" smtClean="0"/>
              <a:t>:</a:t>
            </a:r>
            <a:r>
              <a:rPr lang="zh-TW" altLang="en-US" dirty="0" smtClean="0"/>
              <a:t>黃亭凱組長、范曉娟組長、陳靖婷組長、蕭景文主任。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14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7984" y="-76172"/>
            <a:ext cx="9720072" cy="1499616"/>
          </a:xfrm>
        </p:spPr>
        <p:txBody>
          <a:bodyPr/>
          <a:lstStyle/>
          <a:p>
            <a:r>
              <a:rPr lang="en-US" altLang="zh-TW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6.</a:t>
            </a:r>
            <a:r>
              <a:rPr lang="zh-TW" alt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校</a:t>
            </a:r>
            <a:r>
              <a:rPr lang="zh-TW" altLang="en-US" sz="3600" dirty="0">
                <a:solidFill>
                  <a:prstClr val="black">
                    <a:lumMod val="95000"/>
                    <a:lumOff val="5000"/>
                  </a:prstClr>
                </a:solidFill>
              </a:rPr>
              <a:t>內體育活動成果</a:t>
            </a:r>
            <a:r>
              <a:rPr lang="en-US" altLang="zh-TW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(</a:t>
            </a:r>
            <a:r>
              <a:rPr lang="zh-TW" altLang="en-US" sz="3600" dirty="0">
                <a:solidFill>
                  <a:prstClr val="black">
                    <a:lumMod val="95000"/>
                    <a:lumOff val="5000"/>
                  </a:prstClr>
                </a:solidFill>
              </a:rPr>
              <a:t>七年級班際拔河</a:t>
            </a:r>
            <a:r>
              <a:rPr lang="zh-TW" alt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賽</a:t>
            </a:r>
            <a:r>
              <a:rPr lang="en-US" altLang="zh-TW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6" y="1233297"/>
            <a:ext cx="3439234" cy="257942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10" y="1233297"/>
            <a:ext cx="3439235" cy="257942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35" y="1233297"/>
            <a:ext cx="3443043" cy="258228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6" y="4072834"/>
            <a:ext cx="3439234" cy="257942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11" y="4072834"/>
            <a:ext cx="3439234" cy="257942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8306323" y="4934902"/>
            <a:ext cx="375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時間</a:t>
            </a:r>
            <a:r>
              <a:rPr lang="en-US" altLang="zh-TW" dirty="0" smtClean="0"/>
              <a:t>:109.12.29</a:t>
            </a:r>
          </a:p>
          <a:p>
            <a:r>
              <a:rPr lang="zh-TW" altLang="en-US" dirty="0" smtClean="0"/>
              <a:t>冠軍</a:t>
            </a:r>
            <a:r>
              <a:rPr lang="en-US" altLang="zh-TW" dirty="0" smtClean="0"/>
              <a:t>:</a:t>
            </a:r>
            <a:r>
              <a:rPr lang="zh-TW" altLang="en-US" dirty="0" smtClean="0"/>
              <a:t>七年勤班</a:t>
            </a:r>
            <a:endParaRPr lang="en-US" altLang="zh-TW" dirty="0" smtClean="0"/>
          </a:p>
          <a:p>
            <a:r>
              <a:rPr lang="zh-TW" altLang="en-US" dirty="0" smtClean="0"/>
              <a:t>亞軍</a:t>
            </a:r>
            <a:r>
              <a:rPr lang="en-US" altLang="zh-TW" dirty="0" smtClean="0"/>
              <a:t>:</a:t>
            </a:r>
            <a:r>
              <a:rPr lang="zh-TW" altLang="en-US" dirty="0"/>
              <a:t>七</a:t>
            </a:r>
            <a:r>
              <a:rPr lang="zh-TW" altLang="en-US" dirty="0" smtClean="0"/>
              <a:t>年美班</a:t>
            </a:r>
            <a:endParaRPr lang="en-US" altLang="zh-TW" dirty="0" smtClean="0"/>
          </a:p>
          <a:p>
            <a:r>
              <a:rPr lang="zh-TW" altLang="en-US" dirty="0" smtClean="0"/>
              <a:t>裁判</a:t>
            </a:r>
            <a:r>
              <a:rPr lang="en-US" altLang="zh-TW" dirty="0" smtClean="0"/>
              <a:t>:</a:t>
            </a:r>
            <a:r>
              <a:rPr lang="zh-TW" altLang="en-US" dirty="0" smtClean="0"/>
              <a:t>黃亭凱組長、范曉娟組長。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76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2668" y="0"/>
            <a:ext cx="9720072" cy="1499616"/>
          </a:xfrm>
        </p:spPr>
        <p:txBody>
          <a:bodyPr/>
          <a:lstStyle/>
          <a:p>
            <a:r>
              <a:rPr lang="en-US" altLang="zh-TW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7.</a:t>
            </a:r>
            <a:r>
              <a:rPr lang="zh-TW" alt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校外體育活動成果</a:t>
            </a:r>
            <a:r>
              <a:rPr lang="en-US" altLang="zh-TW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(</a:t>
            </a:r>
            <a:r>
              <a:rPr lang="zh-TW" alt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交通安全自行車體驗</a:t>
            </a:r>
            <a:r>
              <a:rPr lang="en-US" altLang="zh-TW" sz="3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)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8" y="1223010"/>
            <a:ext cx="3326789" cy="2493967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371" y="1223010"/>
            <a:ext cx="3326789" cy="249396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240" y="1223010"/>
            <a:ext cx="3326790" cy="249396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42" y="4064001"/>
            <a:ext cx="3329418" cy="249593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8" y="4064001"/>
            <a:ext cx="3332751" cy="2498436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8357483" y="4451928"/>
            <a:ext cx="3965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時間</a:t>
            </a:r>
            <a:r>
              <a:rPr lang="en-US" altLang="zh-TW" dirty="0" smtClean="0"/>
              <a:t>:109.09.18</a:t>
            </a:r>
          </a:p>
          <a:p>
            <a:r>
              <a:rPr lang="zh-TW" altLang="en-US" dirty="0" smtClean="0"/>
              <a:t>地點</a:t>
            </a:r>
            <a:r>
              <a:rPr lang="en-US" altLang="zh-TW" dirty="0" smtClean="0"/>
              <a:t>:</a:t>
            </a:r>
            <a:r>
              <a:rPr lang="zh-TW" altLang="en-US" dirty="0" smtClean="0"/>
              <a:t>龍門國中、八里河濱公園</a:t>
            </a:r>
            <a:endParaRPr lang="en-US" altLang="zh-TW" dirty="0" smtClean="0"/>
          </a:p>
          <a:p>
            <a:r>
              <a:rPr lang="zh-TW" altLang="en-US" dirty="0" smtClean="0"/>
              <a:t>對</a:t>
            </a:r>
            <a:r>
              <a:rPr lang="zh-TW" altLang="en-US" dirty="0"/>
              <a:t>象</a:t>
            </a:r>
            <a:r>
              <a:rPr lang="en-US" altLang="zh-TW" dirty="0" smtClean="0"/>
              <a:t>:</a:t>
            </a:r>
            <a:r>
              <a:rPr lang="zh-TW" altLang="en-US" dirty="0" smtClean="0"/>
              <a:t>本校有騎乘單車學生</a:t>
            </a:r>
            <a:endParaRPr lang="en-US" altLang="zh-TW" dirty="0" smtClean="0"/>
          </a:p>
          <a:p>
            <a:r>
              <a:rPr lang="zh-TW" altLang="en-US" dirty="0" smtClean="0"/>
              <a:t>名單</a:t>
            </a:r>
            <a:r>
              <a:rPr lang="en-US" altLang="zh-TW" dirty="0" smtClean="0"/>
              <a:t>:</a:t>
            </a:r>
            <a:r>
              <a:rPr lang="zh-TW" altLang="en-US" dirty="0" smtClean="0"/>
              <a:t>張允禔、鄭維澤、高儀揚、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 廖允成、陳尉治</a:t>
            </a:r>
            <a:endParaRPr lang="en-US" altLang="zh-TW" dirty="0" smtClean="0"/>
          </a:p>
          <a:p>
            <a:r>
              <a:rPr lang="zh-TW" altLang="en-US" dirty="0" smtClean="0"/>
              <a:t>帶</a:t>
            </a:r>
            <a:r>
              <a:rPr lang="zh-TW" altLang="en-US" dirty="0"/>
              <a:t>隊</a:t>
            </a:r>
            <a:r>
              <a:rPr lang="zh-TW" altLang="en-US" dirty="0" smtClean="0"/>
              <a:t>老師</a:t>
            </a:r>
            <a:r>
              <a:rPr lang="en-US" altLang="zh-TW" dirty="0" smtClean="0"/>
              <a:t>:</a:t>
            </a:r>
            <a:r>
              <a:rPr lang="zh-TW" altLang="en-US" dirty="0" smtClean="0"/>
              <a:t>黃亭凱組長。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87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積分">
  <a:themeElements>
    <a:clrScheme name="積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積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積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454</TotalTime>
  <Words>1218</Words>
  <Application>Microsoft Office PowerPoint</Application>
  <PresentationFormat>寬螢幕</PresentationFormat>
  <Paragraphs>177</Paragraphs>
  <Slides>24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6" baseType="lpstr">
      <vt:lpstr>Tw Cen MT</vt:lpstr>
      <vt:lpstr>Tw Cen MT Condensed</vt:lpstr>
      <vt:lpstr>文鼎古印體</vt:lpstr>
      <vt:lpstr>華康中圓體</vt:lpstr>
      <vt:lpstr>華康魏碑體</vt:lpstr>
      <vt:lpstr>微軟正黑體</vt:lpstr>
      <vt:lpstr>新細明體</vt:lpstr>
      <vt:lpstr>標楷體</vt:lpstr>
      <vt:lpstr>Calibri</vt:lpstr>
      <vt:lpstr>Wingdings</vt:lpstr>
      <vt:lpstr>Wingdings 3</vt:lpstr>
      <vt:lpstr>積分</vt:lpstr>
      <vt:lpstr>109-1期末體育發展暨健康促進會議</vt:lpstr>
      <vt:lpstr>一、本學其工作總覽 </vt:lpstr>
      <vt:lpstr>1.校內體育活動成果(SH150課間跑步/活力操)</vt:lpstr>
      <vt:lpstr>2.校內體育活動成果(游泳課程)</vt:lpstr>
      <vt:lpstr>3.校內體育活動成果(七年級健康活力操)</vt:lpstr>
      <vt:lpstr>4.校內體育活動成果(八年級班際籃球賽)</vt:lpstr>
      <vt:lpstr>5.校內體育活動成果(九年級班際籃球賽)</vt:lpstr>
      <vt:lpstr>6.校內體育活動成果(七年級班際拔河賽)</vt:lpstr>
      <vt:lpstr>7.校外體育活動成果(交通安全自行車體驗)</vt:lpstr>
      <vt:lpstr>8.校外體育活動成果(臺北市教育盃籃球賽)</vt:lpstr>
      <vt:lpstr>9.校外體育活動成果(教育部全國室內拔河錦標賽)</vt:lpstr>
      <vt:lpstr>9.校外體育活動成果(全國籃球乙級聯賽)</vt:lpstr>
      <vt:lpstr>籃球隊</vt:lpstr>
      <vt:lpstr>拔河社</vt:lpstr>
      <vt:lpstr>業務推展</vt:lpstr>
      <vt:lpstr>PowerPoint 簡報</vt:lpstr>
      <vt:lpstr>健康促進</vt:lpstr>
      <vt:lpstr>PowerPoint 簡報</vt:lpstr>
      <vt:lpstr>109學年第一學期視力矯治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PCJH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109-1期末期初會議</dc:title>
  <dc:creator>User</dc:creator>
  <cp:lastModifiedBy>User</cp:lastModifiedBy>
  <cp:revision>66</cp:revision>
  <dcterms:created xsi:type="dcterms:W3CDTF">2020-12-30T00:16:07Z</dcterms:created>
  <dcterms:modified xsi:type="dcterms:W3CDTF">2021-01-14T05:24:32Z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3366984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S9.1.0</vt:lpwstr>
  </property>
</Properties>
</file>